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5" r:id="rId4"/>
    <p:sldId id="286" r:id="rId5"/>
    <p:sldId id="257" r:id="rId6"/>
    <p:sldId id="258" r:id="rId7"/>
    <p:sldId id="274" r:id="rId8"/>
    <p:sldId id="283" r:id="rId9"/>
    <p:sldId id="260" r:id="rId10"/>
    <p:sldId id="272" r:id="rId11"/>
    <p:sldId id="284" r:id="rId12"/>
    <p:sldId id="264" r:id="rId13"/>
    <p:sldId id="265" r:id="rId14"/>
    <p:sldId id="266" r:id="rId15"/>
    <p:sldId id="267" r:id="rId16"/>
    <p:sldId id="261" r:id="rId17"/>
    <p:sldId id="262" r:id="rId18"/>
    <p:sldId id="268" r:id="rId19"/>
    <p:sldId id="273" r:id="rId20"/>
    <p:sldId id="276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 varScale="1">
        <p:scale>
          <a:sx n="103" d="100"/>
          <a:sy n="103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FBB6-B9EE-41E2-93CF-D7567876018B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4CCD0-7630-4271-81CC-E027C72413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 smtClean="0"/>
              <a:t>Dades publicades a la revista del Baix Empordà </a:t>
            </a:r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CCD0-7630-4271-81CC-E027C72413F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1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24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4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3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06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13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5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87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7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82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6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0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E08D-9685-4948-AA58-364363B41D1F}" type="datetimeFigureOut">
              <a:rPr lang="es-ES" smtClean="0"/>
              <a:pPr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EACF-4499-4060-B6CF-758E3A59AB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0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/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TORROELLENCS MORTS </a:t>
            </a:r>
            <a:b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LA GUERRA DE CUBA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488832" cy="1752600"/>
          </a:xfrm>
        </p:spPr>
        <p:txBody>
          <a:bodyPr>
            <a:normAutofit fontScale="92500" lnSpcReduction="20000"/>
          </a:bodyPr>
          <a:lstStyle/>
          <a:p>
            <a:r>
              <a:rPr lang="ca-E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Conflicte bèl·lic del 14 de febrer de 1895 al 10 de desembre de 1898</a:t>
            </a:r>
            <a:endParaRPr lang="es-ES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endParaRPr lang="ca-ES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ca-ES" sz="2200" dirty="0" smtClean="0">
                <a:solidFill>
                  <a:prstClr val="black"/>
                </a:solidFill>
                <a:ea typeface="+mj-ea"/>
                <a:cs typeface="+mj-cs"/>
              </a:rPr>
              <a:t>Apunts extrets del a</a:t>
            </a:r>
            <a:r>
              <a:rPr lang="ca-ES" sz="2200" dirty="0" smtClean="0">
                <a:solidFill>
                  <a:prstClr val="black"/>
                </a:solidFill>
                <a:ea typeface="+mj-ea"/>
                <a:cs typeface="+mj-cs"/>
              </a:rPr>
              <a:t>rticle de Rosa M. Masana </a:t>
            </a:r>
            <a:r>
              <a:rPr lang="ca-ES" sz="2200" dirty="0" smtClean="0">
                <a:solidFill>
                  <a:prstClr val="black"/>
                </a:solidFill>
                <a:ea typeface="+mj-ea"/>
                <a:cs typeface="+mj-cs"/>
              </a:rPr>
              <a:t>publicat a </a:t>
            </a:r>
            <a:r>
              <a:rPr lang="ca-ES" sz="2200" dirty="0">
                <a:solidFill>
                  <a:prstClr val="black"/>
                </a:solidFill>
                <a:ea typeface="+mj-ea"/>
                <a:cs typeface="+mj-cs"/>
              </a:rPr>
              <a:t>la </a:t>
            </a:r>
            <a:r>
              <a:rPr lang="ca-ES" sz="2200" dirty="0" smtClean="0">
                <a:solidFill>
                  <a:prstClr val="black"/>
                </a:solidFill>
                <a:ea typeface="+mj-ea"/>
                <a:cs typeface="+mj-cs"/>
              </a:rPr>
              <a:t>revista ‘Baix Empordà’ </a:t>
            </a:r>
            <a:r>
              <a:rPr lang="ca-ES" sz="2200" dirty="0">
                <a:solidFill>
                  <a:prstClr val="black"/>
                </a:solidFill>
                <a:ea typeface="+mj-ea"/>
                <a:cs typeface="+mj-cs"/>
              </a:rPr>
              <a:t>núm. </a:t>
            </a:r>
            <a:r>
              <a:rPr lang="ca-ES" sz="2200" dirty="0" smtClean="0">
                <a:solidFill>
                  <a:prstClr val="black"/>
                </a:solidFill>
                <a:ea typeface="+mj-ea"/>
                <a:cs typeface="+mj-cs"/>
              </a:rPr>
              <a:t>44, </a:t>
            </a:r>
            <a:r>
              <a:rPr lang="ca-ES" sz="2200" dirty="0">
                <a:solidFill>
                  <a:prstClr val="black"/>
                </a:solidFill>
                <a:ea typeface="+mj-ea"/>
                <a:cs typeface="+mj-cs"/>
              </a:rPr>
              <a:t>març 2014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600" dirty="0" smtClean="0"/>
              <a:t>Causes de mort dels 779 soldats</a:t>
            </a:r>
            <a:br>
              <a:rPr lang="ca-ES" sz="3600" dirty="0" smtClean="0"/>
            </a:br>
            <a:r>
              <a:rPr lang="ca-ES" sz="3600" dirty="0" smtClean="0"/>
              <a:t>gironins </a:t>
            </a:r>
            <a:r>
              <a:rPr lang="ca-ES" sz="2200" dirty="0" smtClean="0"/>
              <a:t>(segons R. Martínez 1895 al 1898) </a:t>
            </a:r>
            <a:endParaRPr lang="ca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400" dirty="0" smtClean="0"/>
              <a:t>            Ferides de guerra …………………………..... 13</a:t>
            </a:r>
          </a:p>
          <a:p>
            <a:pPr marL="0" indent="0">
              <a:buNone/>
            </a:pPr>
            <a:r>
              <a:rPr lang="ca-ES" sz="2400" dirty="0" smtClean="0"/>
              <a:t>            Gastroenteritis ………………………………...  59</a:t>
            </a:r>
          </a:p>
          <a:p>
            <a:pPr marL="0" indent="0">
              <a:buNone/>
            </a:pPr>
            <a:r>
              <a:rPr lang="ca-ES" sz="2400" dirty="0" smtClean="0"/>
              <a:t>            Febre infecciosa ……………………………….  22</a:t>
            </a:r>
          </a:p>
          <a:p>
            <a:pPr marL="0" indent="0">
              <a:buNone/>
            </a:pPr>
            <a:r>
              <a:rPr lang="ca-ES" sz="2400" dirty="0" smtClean="0"/>
              <a:t>            Febre groga ……………………………………. 119</a:t>
            </a:r>
          </a:p>
          <a:p>
            <a:pPr marL="0" indent="0">
              <a:buNone/>
            </a:pPr>
            <a:r>
              <a:rPr lang="ca-ES" sz="2400" dirty="0" smtClean="0"/>
              <a:t>            Meningitis ………………………………………..   2    </a:t>
            </a:r>
          </a:p>
          <a:p>
            <a:pPr marL="0" indent="0">
              <a:buNone/>
            </a:pPr>
            <a:r>
              <a:rPr lang="ca-ES" sz="2400" dirty="0" smtClean="0"/>
              <a:t>            Paludisme ………………………………………... 12</a:t>
            </a:r>
          </a:p>
          <a:p>
            <a:pPr marL="0" indent="0">
              <a:buNone/>
            </a:pPr>
            <a:r>
              <a:rPr lang="ca-ES" sz="2400" dirty="0" smtClean="0"/>
              <a:t>            Tifus …………………………………………........  18</a:t>
            </a:r>
          </a:p>
          <a:p>
            <a:pPr marL="0" indent="0">
              <a:buNone/>
            </a:pPr>
            <a:r>
              <a:rPr lang="ca-ES" sz="2400" dirty="0" smtClean="0"/>
              <a:t>            Cervell i gangrena …………………….......... 14</a:t>
            </a:r>
          </a:p>
          <a:p>
            <a:pPr marL="0" indent="0">
              <a:buNone/>
            </a:pPr>
            <a:r>
              <a:rPr lang="ca-ES" sz="2400" dirty="0" smtClean="0"/>
              <a:t>            Desconegudes…………………………………. 224</a:t>
            </a:r>
          </a:p>
          <a:p>
            <a:pPr marL="0" indent="0">
              <a:buNone/>
            </a:pPr>
            <a:r>
              <a:rPr lang="ca-ES" sz="2400" dirty="0" smtClean="0"/>
              <a:t>            Altres causes ………………………………..     296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0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899592" y="2132856"/>
            <a:ext cx="7474024" cy="2088232"/>
          </a:xfrm>
        </p:spPr>
        <p:txBody>
          <a:bodyPr>
            <a:normAutofit/>
          </a:bodyPr>
          <a:lstStyle/>
          <a:p>
            <a:r>
              <a:rPr lang="ca-ES" sz="4900" dirty="0" err="1" smtClean="0"/>
              <a:t>Torroellencs</a:t>
            </a:r>
            <a:r>
              <a:rPr lang="ca-ES" sz="4900" dirty="0" smtClean="0"/>
              <a:t> que van anar </a:t>
            </a:r>
            <a:br>
              <a:rPr lang="ca-ES" sz="4900" dirty="0" smtClean="0"/>
            </a:br>
            <a:r>
              <a:rPr lang="ca-ES" sz="4900" dirty="0" smtClean="0"/>
              <a:t>a lluitar a Cuba </a:t>
            </a:r>
            <a:endParaRPr lang="ca-ES" sz="4900" dirty="0"/>
          </a:p>
        </p:txBody>
      </p:sp>
    </p:spTree>
    <p:extLst>
      <p:ext uri="{BB962C8B-B14F-4D97-AF65-F5344CB8AC3E}">
        <p14:creationId xmlns:p14="http://schemas.microsoft.com/office/powerpoint/2010/main" val="273529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800" dirty="0" smtClean="0"/>
              <a:t>Soldats </a:t>
            </a:r>
            <a:r>
              <a:rPr lang="ca-ES" sz="2800" dirty="0" err="1" smtClean="0"/>
              <a:t>torroellencs</a:t>
            </a:r>
            <a:r>
              <a:rPr lang="ca-ES" sz="2800" dirty="0" smtClean="0"/>
              <a:t> cridats a files i destinats a  Ultramar, Cuba, Filipines i Puerto Rico (1895-1898)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a-ES" sz="2400" dirty="0" smtClean="0"/>
              <a:t>Llibres d'inscripció al servei militar</a:t>
            </a:r>
            <a:r>
              <a:rPr lang="ca-ES" dirty="0" smtClean="0"/>
              <a:t> </a:t>
            </a:r>
            <a:r>
              <a:rPr lang="ca-ES" sz="1600" dirty="0" smtClean="0"/>
              <a:t>(Arxiu Històric </a:t>
            </a:r>
            <a:r>
              <a:rPr lang="ca-ES" sz="1600" dirty="0"/>
              <a:t>C</a:t>
            </a:r>
            <a:r>
              <a:rPr lang="ca-ES" sz="1600" dirty="0" smtClean="0"/>
              <a:t>omarcal de Girona, secció Diputació)</a:t>
            </a:r>
          </a:p>
          <a:p>
            <a:endParaRPr lang="ca-ES" sz="1600" dirty="0"/>
          </a:p>
          <a:p>
            <a:endParaRPr lang="ca-ES" sz="1600" dirty="0"/>
          </a:p>
          <a:p>
            <a:endParaRPr lang="ca-ES" sz="1600" dirty="0" smtClean="0"/>
          </a:p>
          <a:p>
            <a:endParaRPr lang="ca-ES" sz="1600" dirty="0"/>
          </a:p>
          <a:p>
            <a:pPr marL="0" indent="0">
              <a:buNone/>
            </a:pPr>
            <a:endParaRPr lang="ca-ES" sz="1600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     </a:t>
            </a:r>
            <a:r>
              <a:rPr lang="ca-ES" dirty="0" smtClean="0"/>
              <a:t>Any </a:t>
            </a:r>
            <a:r>
              <a:rPr lang="es-ES" dirty="0" smtClean="0"/>
              <a:t>            Nombre</a:t>
            </a:r>
          </a:p>
          <a:p>
            <a:pPr marL="0" indent="0">
              <a:buNone/>
            </a:pPr>
            <a:r>
              <a:rPr lang="es-ES" dirty="0" smtClean="0"/>
              <a:t>     1895 …………  34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1896  ………..  47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1897 …………  48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1898 …………  38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--------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</a:t>
            </a:r>
            <a:r>
              <a:rPr lang="es-ES" dirty="0" smtClean="0">
                <a:solidFill>
                  <a:srgbClr val="FF0000"/>
                </a:solidFill>
              </a:rPr>
              <a:t>167 </a:t>
            </a:r>
            <a:endParaRPr lang="es-ES" sz="1800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ca-ES" sz="16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a-ES" sz="1600" dirty="0" smtClean="0">
                <a:solidFill>
                  <a:prstClr val="black"/>
                </a:solidFill>
              </a:rPr>
              <a:t>* 11 </a:t>
            </a:r>
            <a:r>
              <a:rPr lang="ca-ES" sz="1600" dirty="0">
                <a:solidFill>
                  <a:prstClr val="black"/>
                </a:solidFill>
              </a:rPr>
              <a:t>soldats van ser alliberats, el </a:t>
            </a:r>
            <a:r>
              <a:rPr lang="ca-ES" sz="1600" dirty="0" smtClean="0">
                <a:solidFill>
                  <a:srgbClr val="FF0000"/>
                </a:solidFill>
              </a:rPr>
              <a:t>15,27%</a:t>
            </a:r>
            <a:endParaRPr lang="ca-E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ES" sz="1900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08412"/>
            <a:ext cx="1771958" cy="32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smtClean="0"/>
              <a:t>Soldats </a:t>
            </a:r>
            <a:r>
              <a:rPr lang="ca-ES" sz="3200" dirty="0" err="1" smtClean="0"/>
              <a:t>torroellencs</a:t>
            </a:r>
            <a:r>
              <a:rPr lang="ca-ES" sz="3200" dirty="0" smtClean="0"/>
              <a:t> reclutats l’any 1895</a:t>
            </a:r>
            <a:br>
              <a:rPr lang="ca-ES" sz="3200" dirty="0" smtClean="0"/>
            </a:br>
            <a:r>
              <a:rPr lang="ca-ES" sz="1600" dirty="0" smtClean="0"/>
              <a:t>Font: Arxiu Històric Comarcal de Girona</a:t>
            </a:r>
            <a:endParaRPr lang="ca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1"/>
            <a:ext cx="3178696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Alió Ferrer, Benet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Badia Pascual, Joan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Bataller Boy, Lluís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Batlle </a:t>
            </a:r>
            <a:r>
              <a:rPr lang="ca-ES" dirty="0" smtClean="0">
                <a:ea typeface="Calibri"/>
                <a:cs typeface="Times New Roman"/>
              </a:rPr>
              <a:t>Fàbregas, </a:t>
            </a:r>
            <a:r>
              <a:rPr lang="ca-ES" dirty="0">
                <a:ea typeface="Calibri"/>
                <a:cs typeface="Times New Roman"/>
              </a:rPr>
              <a:t>Miquel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>
                <a:ea typeface="Calibri"/>
                <a:cs typeface="Times New Roman"/>
              </a:rPr>
              <a:t>Batllí</a:t>
            </a:r>
            <a:r>
              <a:rPr lang="ca-ES" dirty="0">
                <a:ea typeface="Calibri"/>
                <a:cs typeface="Times New Roman"/>
              </a:rPr>
              <a:t> Terrades, Pau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Clos </a:t>
            </a:r>
            <a:r>
              <a:rPr lang="ca-ES" dirty="0" err="1">
                <a:ea typeface="Calibri"/>
                <a:cs typeface="Times New Roman"/>
              </a:rPr>
              <a:t>Caritg</a:t>
            </a:r>
            <a:r>
              <a:rPr lang="ca-ES" dirty="0">
                <a:ea typeface="Calibri"/>
                <a:cs typeface="Times New Roman"/>
              </a:rPr>
              <a:t>, Josep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>
                <a:ea typeface="Calibri"/>
                <a:cs typeface="Times New Roman"/>
              </a:rPr>
              <a:t>Clotas</a:t>
            </a:r>
            <a:r>
              <a:rPr lang="ca-ES" dirty="0">
                <a:ea typeface="Calibri"/>
                <a:cs typeface="Times New Roman"/>
              </a:rPr>
              <a:t> Blanch, Miquel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Comas </a:t>
            </a:r>
            <a:r>
              <a:rPr lang="ca-ES" dirty="0" err="1">
                <a:ea typeface="Calibri"/>
                <a:cs typeface="Times New Roman"/>
              </a:rPr>
              <a:t>Paget</a:t>
            </a:r>
            <a:r>
              <a:rPr lang="ca-ES" dirty="0">
                <a:ea typeface="Calibri"/>
                <a:cs typeface="Times New Roman"/>
              </a:rPr>
              <a:t>, Josep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>
                <a:ea typeface="Calibri"/>
                <a:cs typeface="Times New Roman"/>
              </a:rPr>
              <a:t>Dalfó</a:t>
            </a:r>
            <a:r>
              <a:rPr lang="ca-ES" dirty="0">
                <a:ea typeface="Calibri"/>
                <a:cs typeface="Times New Roman"/>
              </a:rPr>
              <a:t> Quintana, Llorenç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Deulofeu Lloret, Antoni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>
                <a:ea typeface="Calibri"/>
                <a:cs typeface="Times New Roman"/>
              </a:rPr>
              <a:t>Devant</a:t>
            </a:r>
            <a:r>
              <a:rPr lang="ca-ES" dirty="0">
                <a:ea typeface="Calibri"/>
                <a:cs typeface="Times New Roman"/>
              </a:rPr>
              <a:t> Figueres, Joan</a:t>
            </a:r>
            <a:endParaRPr lang="es-ES" sz="1600" dirty="0"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56793"/>
            <a:ext cx="4038600" cy="456937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2500" dirty="0" smtClean="0">
                <a:solidFill>
                  <a:prstClr val="black"/>
                </a:solidFill>
                <a:ea typeface="Calibri"/>
                <a:cs typeface="Times New Roman"/>
              </a:rPr>
              <a:t>Ferrer </a:t>
            </a:r>
            <a:r>
              <a:rPr lang="ca-ES" sz="2500" dirty="0">
                <a:solidFill>
                  <a:prstClr val="black"/>
                </a:solidFill>
                <a:ea typeface="Calibri"/>
                <a:cs typeface="Times New Roman"/>
              </a:rPr>
              <a:t>Teixidor, Joan</a:t>
            </a:r>
            <a:endParaRPr lang="es-ES" sz="2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2500" dirty="0">
                <a:solidFill>
                  <a:prstClr val="black"/>
                </a:solidFill>
                <a:ea typeface="Calibri"/>
                <a:cs typeface="Times New Roman"/>
              </a:rPr>
              <a:t>Fornés Mont, Miquel </a:t>
            </a:r>
            <a:endParaRPr lang="ca-ES" sz="2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smtClean="0">
                <a:ea typeface="Calibri"/>
                <a:cs typeface="Times New Roman"/>
              </a:rPr>
              <a:t>Gispert </a:t>
            </a:r>
            <a:r>
              <a:rPr lang="ca-ES" dirty="0">
                <a:ea typeface="Calibri"/>
                <a:cs typeface="Times New Roman"/>
              </a:rPr>
              <a:t>Masó, Marcel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smtClean="0">
                <a:ea typeface="Calibri"/>
                <a:cs typeface="Times New Roman"/>
              </a:rPr>
              <a:t>Mercader </a:t>
            </a:r>
            <a:r>
              <a:rPr lang="ca-ES" dirty="0">
                <a:ea typeface="Calibri"/>
                <a:cs typeface="Times New Roman"/>
              </a:rPr>
              <a:t>Massaguer, Ricard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Pagès Colls, Joan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>
                <a:ea typeface="Calibri"/>
                <a:cs typeface="Times New Roman"/>
              </a:rPr>
              <a:t>Payet</a:t>
            </a:r>
            <a:r>
              <a:rPr lang="ca-ES" dirty="0">
                <a:ea typeface="Calibri"/>
                <a:cs typeface="Times New Roman"/>
              </a:rPr>
              <a:t> </a:t>
            </a:r>
            <a:r>
              <a:rPr lang="ca-ES" dirty="0" err="1">
                <a:ea typeface="Calibri"/>
                <a:cs typeface="Times New Roman"/>
              </a:rPr>
              <a:t>Almar</a:t>
            </a:r>
            <a:r>
              <a:rPr lang="ca-ES" dirty="0">
                <a:ea typeface="Calibri"/>
                <a:cs typeface="Times New Roman"/>
              </a:rPr>
              <a:t>, Pere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Pujol Pla, Francesc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>
                <a:ea typeface="Calibri"/>
                <a:cs typeface="Times New Roman"/>
              </a:rPr>
              <a:t>Radresa</a:t>
            </a:r>
            <a:r>
              <a:rPr lang="ca-ES" dirty="0">
                <a:ea typeface="Calibri"/>
                <a:cs typeface="Times New Roman"/>
              </a:rPr>
              <a:t> Vicens, Miquel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Ros Roig, Pere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Sánchez Solà, Manel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>
                <a:ea typeface="Calibri"/>
                <a:cs typeface="Times New Roman"/>
              </a:rPr>
              <a:t>Serra Massaguer, Joaquim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err="1" smtClean="0">
                <a:ea typeface="Calibri"/>
                <a:cs typeface="Times New Roman"/>
              </a:rPr>
              <a:t>Viader</a:t>
            </a:r>
            <a:r>
              <a:rPr lang="ca-ES" dirty="0" smtClean="0">
                <a:ea typeface="Calibri"/>
                <a:cs typeface="Times New Roman"/>
              </a:rPr>
              <a:t> </a:t>
            </a:r>
            <a:r>
              <a:rPr lang="ca-ES" dirty="0">
                <a:ea typeface="Calibri"/>
                <a:cs typeface="Times New Roman"/>
              </a:rPr>
              <a:t>Mestres, </a:t>
            </a:r>
            <a:r>
              <a:rPr lang="ca-ES" dirty="0" smtClean="0">
                <a:ea typeface="Calibri"/>
                <a:cs typeface="Times New Roman"/>
              </a:rPr>
              <a:t>Esteve</a:t>
            </a:r>
          </a:p>
        </p:txBody>
      </p:sp>
    </p:spTree>
    <p:extLst>
      <p:ext uri="{BB962C8B-B14F-4D97-AF65-F5344CB8AC3E}">
        <p14:creationId xmlns:p14="http://schemas.microsoft.com/office/powerpoint/2010/main" val="35401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>
                <a:solidFill>
                  <a:prstClr val="black"/>
                </a:solidFill>
              </a:rPr>
              <a:t>Soldats </a:t>
            </a:r>
            <a:r>
              <a:rPr lang="ca-ES" sz="3200" dirty="0" err="1">
                <a:solidFill>
                  <a:prstClr val="black"/>
                </a:solidFill>
              </a:rPr>
              <a:t>torroellencs</a:t>
            </a:r>
            <a:r>
              <a:rPr lang="ca-ES" sz="3200" dirty="0">
                <a:solidFill>
                  <a:prstClr val="black"/>
                </a:solidFill>
              </a:rPr>
              <a:t> reclutats l’any </a:t>
            </a:r>
            <a:r>
              <a:rPr lang="ca-ES" sz="3200" dirty="0" smtClean="0">
                <a:solidFill>
                  <a:prstClr val="black"/>
                </a:solidFill>
              </a:rPr>
              <a:t>1898</a:t>
            </a:r>
            <a:r>
              <a:rPr lang="ca-ES" sz="3200" dirty="0">
                <a:solidFill>
                  <a:prstClr val="black"/>
                </a:solidFill>
              </a:rPr>
              <a:t/>
            </a:r>
            <a:br>
              <a:rPr lang="ca-ES" sz="3200" dirty="0">
                <a:solidFill>
                  <a:prstClr val="black"/>
                </a:solidFill>
              </a:rPr>
            </a:br>
            <a:r>
              <a:rPr lang="ca-ES" sz="1600" dirty="0">
                <a:solidFill>
                  <a:prstClr val="black"/>
                </a:solidFill>
              </a:rPr>
              <a:t>Font: Arxiu Històric Comarcal de Girona</a:t>
            </a:r>
            <a:endParaRPr lang="ca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691680" y="1628801"/>
            <a:ext cx="2736304" cy="388843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>
                <a:ea typeface="Calibri"/>
                <a:cs typeface="Times New Roman"/>
              </a:rPr>
              <a:t>Alabell</a:t>
            </a:r>
            <a:r>
              <a:rPr lang="ca-ES" sz="1500" dirty="0">
                <a:ea typeface="Calibri"/>
                <a:cs typeface="Times New Roman"/>
              </a:rPr>
              <a:t> Agustí, Joan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>
                <a:ea typeface="Calibri"/>
                <a:cs typeface="Times New Roman"/>
              </a:rPr>
              <a:t>Alerca</a:t>
            </a:r>
            <a:r>
              <a:rPr lang="ca-ES" sz="1500" dirty="0">
                <a:ea typeface="Calibri"/>
                <a:cs typeface="Times New Roman"/>
              </a:rPr>
              <a:t> Colom, Pere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ea typeface="Calibri"/>
                <a:cs typeface="Times New Roman"/>
              </a:rPr>
              <a:t>Artigas </a:t>
            </a:r>
            <a:r>
              <a:rPr lang="ca-ES" sz="1500" dirty="0" err="1">
                <a:ea typeface="Calibri"/>
                <a:cs typeface="Times New Roman"/>
              </a:rPr>
              <a:t>Artigas</a:t>
            </a:r>
            <a:r>
              <a:rPr lang="ca-ES" sz="1500" dirty="0">
                <a:ea typeface="Calibri"/>
                <a:cs typeface="Times New Roman"/>
              </a:rPr>
              <a:t> , </a:t>
            </a:r>
            <a:r>
              <a:rPr lang="ca-ES" sz="1500" dirty="0" smtClean="0">
                <a:ea typeface="Calibri"/>
                <a:cs typeface="Times New Roman"/>
              </a:rPr>
              <a:t>Isidre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ea typeface="Calibri"/>
                <a:cs typeface="Times New Roman"/>
              </a:rPr>
              <a:t>Baguer Brunet, Jaume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ea typeface="Calibri"/>
                <a:cs typeface="Times New Roman"/>
              </a:rPr>
              <a:t>Batlle </a:t>
            </a:r>
            <a:r>
              <a:rPr lang="ca-ES" sz="1500" dirty="0" smtClean="0">
                <a:ea typeface="Calibri"/>
                <a:cs typeface="Times New Roman"/>
              </a:rPr>
              <a:t>Fàbregas, </a:t>
            </a:r>
            <a:r>
              <a:rPr lang="ca-ES" sz="1500" dirty="0">
                <a:ea typeface="Calibri"/>
                <a:cs typeface="Times New Roman"/>
              </a:rPr>
              <a:t>Josep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ea typeface="Calibri"/>
                <a:cs typeface="Times New Roman"/>
              </a:rPr>
              <a:t>Bofill </a:t>
            </a:r>
            <a:r>
              <a:rPr lang="ca-ES" sz="1500" dirty="0" err="1">
                <a:ea typeface="Calibri"/>
                <a:cs typeface="Times New Roman"/>
              </a:rPr>
              <a:t>Bassach</a:t>
            </a:r>
            <a:r>
              <a:rPr lang="ca-ES" sz="1500" dirty="0">
                <a:ea typeface="Calibri"/>
                <a:cs typeface="Times New Roman"/>
              </a:rPr>
              <a:t>, Josep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ea typeface="Calibri"/>
                <a:cs typeface="Times New Roman"/>
              </a:rPr>
              <a:t>Bofill </a:t>
            </a:r>
            <a:r>
              <a:rPr lang="ca-ES" sz="1500" dirty="0" err="1">
                <a:ea typeface="Calibri"/>
                <a:cs typeface="Times New Roman"/>
              </a:rPr>
              <a:t>Masjoan</a:t>
            </a:r>
            <a:r>
              <a:rPr lang="ca-ES" sz="1500" dirty="0">
                <a:ea typeface="Calibri"/>
                <a:cs typeface="Times New Roman"/>
              </a:rPr>
              <a:t>, Josep</a:t>
            </a:r>
            <a:endParaRPr lang="es-ES" sz="15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ea typeface="Calibri"/>
                <a:cs typeface="Times New Roman"/>
              </a:rPr>
              <a:t>Bonet Marin, </a:t>
            </a:r>
            <a:r>
              <a:rPr lang="ca-ES" sz="1500" dirty="0" smtClean="0">
                <a:ea typeface="Calibri"/>
                <a:cs typeface="Times New Roman"/>
              </a:rPr>
              <a:t>Teodor</a:t>
            </a:r>
            <a:endParaRPr lang="es-ES" sz="1500" dirty="0">
              <a:ea typeface="Calibri"/>
              <a:cs typeface="Times New Roman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Carbó Isern, </a:t>
            </a:r>
            <a:r>
              <a:rPr lang="ca-ES" sz="1500" dirty="0" smtClean="0">
                <a:solidFill>
                  <a:prstClr val="black"/>
                </a:solidFill>
                <a:ea typeface="Calibri"/>
                <a:cs typeface="Times New Roman"/>
              </a:rPr>
              <a:t>Joaquim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 smtClean="0">
                <a:solidFill>
                  <a:prstClr val="black"/>
                </a:solidFill>
                <a:ea typeface="Calibri"/>
                <a:cs typeface="Times New Roman"/>
              </a:rPr>
              <a:t>Carig</a:t>
            </a:r>
            <a:r>
              <a:rPr lang="ca-ES" sz="1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Puig, Pere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Castañé </a:t>
            </a: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Tibau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, Enric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Clotas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 Blanch , Narcís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Codina </a:t>
            </a: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Motller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, Albert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Coll Torri, Josep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Creixell Mató, Tomàs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Esparragó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Vilabreda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, Pere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Esplugues Mitjà, Josep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4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smtClean="0">
                <a:solidFill>
                  <a:prstClr val="black"/>
                </a:solidFill>
              </a:rPr>
              <a:t>Soldats </a:t>
            </a:r>
            <a:r>
              <a:rPr lang="ca-ES" sz="3200" dirty="0" err="1">
                <a:solidFill>
                  <a:prstClr val="black"/>
                </a:solidFill>
              </a:rPr>
              <a:t>torroellencs</a:t>
            </a:r>
            <a:r>
              <a:rPr lang="ca-ES" sz="3200" dirty="0">
                <a:solidFill>
                  <a:prstClr val="black"/>
                </a:solidFill>
              </a:rPr>
              <a:t> reclutats l’any 1895</a:t>
            </a:r>
            <a:br>
              <a:rPr lang="ca-ES" sz="3200" dirty="0">
                <a:solidFill>
                  <a:prstClr val="black"/>
                </a:solidFill>
              </a:rPr>
            </a:br>
            <a:r>
              <a:rPr lang="ca-ES" sz="1600" dirty="0">
                <a:solidFill>
                  <a:prstClr val="black"/>
                </a:solidFill>
              </a:rPr>
              <a:t>Font: Arxiu Històric Comarcal de Girona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47664" y="1600201"/>
            <a:ext cx="2890664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Franquesa </a:t>
            </a: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Gibertó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, Damià 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Garcia Planas, Genís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Huguet Carreras, Pere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Lladó Elias, Miquel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Martí Bou, Rafel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Mata Serra, Salvador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Mola Solés, </a:t>
            </a:r>
            <a:r>
              <a:rPr lang="ca-ES" sz="1500" dirty="0" smtClean="0">
                <a:solidFill>
                  <a:prstClr val="black"/>
                </a:solidFill>
                <a:ea typeface="Calibri"/>
                <a:cs typeface="Times New Roman"/>
              </a:rPr>
              <a:t>Salvador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 smtClean="0">
                <a:solidFill>
                  <a:prstClr val="black"/>
                </a:solidFill>
                <a:ea typeface="Calibri"/>
                <a:cs typeface="Times New Roman"/>
              </a:rPr>
              <a:t>Pagès 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Flaquer, Francesc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Pla Marqués, Moisès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Puig </a:t>
            </a:r>
            <a:r>
              <a:rPr lang="ca-ES" sz="1500" dirty="0" err="1" smtClean="0">
                <a:solidFill>
                  <a:prstClr val="black"/>
                </a:solidFill>
                <a:ea typeface="Calibri"/>
                <a:cs typeface="Times New Roman"/>
              </a:rPr>
              <a:t>Casabò</a:t>
            </a:r>
            <a:r>
              <a:rPr lang="ca-ES" sz="1500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Gumersind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Radresa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 Vicens, Pelegrí 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Rovira Bota, Bernard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Sureda Casanovas, Josep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Tauler Serra, Antoni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a-ES" sz="1500" dirty="0" err="1">
                <a:solidFill>
                  <a:prstClr val="black"/>
                </a:solidFill>
                <a:ea typeface="Calibri"/>
                <a:cs typeface="Times New Roman"/>
              </a:rPr>
              <a:t>Vilagrau</a:t>
            </a:r>
            <a:r>
              <a:rPr lang="ca-ES" sz="1500" dirty="0">
                <a:solidFill>
                  <a:prstClr val="black"/>
                </a:solidFill>
                <a:ea typeface="Calibri"/>
                <a:cs typeface="Times New Roman"/>
              </a:rPr>
              <a:t> Bou, Manel</a:t>
            </a:r>
            <a:endParaRPr lang="es-ES" sz="15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a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Ramon Gispert Reixach</a:t>
            </a:r>
            <a:br>
              <a:rPr lang="ca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ca-ES" sz="2000" dirty="0" smtClean="0"/>
              <a:t>Font: Arxiu Municipal de Torroella</a:t>
            </a:r>
            <a:endParaRPr lang="ca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8" y="1628801"/>
            <a:ext cx="2880318" cy="4525963"/>
          </a:xfrm>
        </p:spPr>
      </p:pic>
      <p:sp>
        <p:nvSpPr>
          <p:cNvPr id="9" name="8 Marcador de contenido"/>
          <p:cNvSpPr>
            <a:spLocks noGrp="1"/>
          </p:cNvSpPr>
          <p:nvPr>
            <p:ph type="body" sz="half" idx="4294967295"/>
          </p:nvPr>
        </p:nvSpPr>
        <p:spPr>
          <a:xfrm>
            <a:off x="683568" y="1556792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/>
              <a:t>Fill de Gerard i Teresa, mort el dia 15 de setembre de 1896 a la clínica militar de </a:t>
            </a:r>
            <a:r>
              <a:rPr lang="ca-ES" dirty="0" err="1" smtClean="0"/>
              <a:t>Baracoa</a:t>
            </a:r>
            <a:r>
              <a:rPr lang="ca-ES" dirty="0" smtClean="0"/>
              <a:t> (Guantánamo) a causa de disenteria aguda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598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Josep Frigola Riera</a:t>
            </a:r>
            <a:br>
              <a:rPr lang="ca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ca-ES" sz="2000" dirty="0" smtClean="0"/>
              <a:t>Font: Arxiu Municipal de Torroella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ca-ES" sz="2800" dirty="0" smtClean="0"/>
              <a:t>El coronel del regiment d’infanteria, amb data 17 d’abril de l’any 1896, fa saber al batlle de Torroella de M. la mort de Josep Frigola. Lliuren a la seva mare Maria  roba usada, una carta i una pesseta amb set cèntims</a:t>
            </a:r>
          </a:p>
          <a:p>
            <a:endParaRPr lang="ca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3960440" cy="21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1" y="980728"/>
            <a:ext cx="3008313" cy="454372"/>
          </a:xfrm>
        </p:spPr>
        <p:txBody>
          <a:bodyPr/>
          <a:lstStyle/>
          <a:p>
            <a:r>
              <a:rPr lang="ca-ES" dirty="0" smtClean="0"/>
              <a:t>            Voluntaris</a:t>
            </a:r>
            <a:endParaRPr lang="ca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            </a:t>
            </a:r>
            <a:r>
              <a:rPr lang="ca-ES" sz="2000" b="1" dirty="0">
                <a:solidFill>
                  <a:prstClr val="black"/>
                </a:solidFill>
                <a:ea typeface="+mj-ea"/>
                <a:cs typeface="+mj-cs"/>
              </a:rPr>
              <a:t>Soldats </a:t>
            </a:r>
            <a:r>
              <a:rPr lang="ca-ES" sz="2000" b="1" dirty="0" smtClean="0">
                <a:solidFill>
                  <a:prstClr val="black"/>
                </a:solidFill>
                <a:ea typeface="+mj-ea"/>
                <a:cs typeface="+mj-cs"/>
              </a:rPr>
              <a:t>alliberats </a:t>
            </a:r>
            <a:r>
              <a:rPr lang="ca-ES" sz="2000" b="1" dirty="0" smtClean="0">
                <a:ea typeface="+mj-ea"/>
                <a:cs typeface="+mj-cs"/>
              </a:rPr>
              <a:t>per la Comissió Mixta, </a:t>
            </a:r>
            <a:r>
              <a:rPr lang="ca-ES" sz="2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ca-ES" sz="2000" b="1" dirty="0" smtClean="0">
                <a:solidFill>
                  <a:srgbClr val="FF0000"/>
                </a:solidFill>
                <a:ea typeface="+mj-ea"/>
                <a:cs typeface="+mj-cs"/>
              </a:rPr>
              <a:t>1895 </a:t>
            </a:r>
            <a:r>
              <a:rPr lang="ca-ES" sz="2000" b="1" dirty="0" smtClean="0">
                <a:solidFill>
                  <a:prstClr val="black"/>
                </a:solidFill>
                <a:ea typeface="+mj-ea"/>
                <a:cs typeface="+mj-cs"/>
              </a:rPr>
              <a:t>i </a:t>
            </a:r>
            <a:r>
              <a:rPr lang="ca-ES" sz="2000" b="1" dirty="0" smtClean="0">
                <a:solidFill>
                  <a:srgbClr val="00B050"/>
                </a:solidFill>
                <a:ea typeface="+mj-ea"/>
                <a:cs typeface="+mj-cs"/>
              </a:rPr>
              <a:t>1898</a:t>
            </a:r>
            <a:endParaRPr lang="ca-ES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                    </a:t>
            </a:r>
            <a:r>
              <a:rPr lang="ca-ES" sz="1600" dirty="0">
                <a:solidFill>
                  <a:srgbClr val="00B050"/>
                </a:solidFill>
                <a:ea typeface="Calibri"/>
                <a:cs typeface="Times New Roman"/>
              </a:rPr>
              <a:t>Bassa Garcia, Martí (p)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 Calvet 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Sala, Pere 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 Carbó 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Isern, Julià 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                     Cristòbal </a:t>
            </a:r>
            <a:r>
              <a:rPr lang="ca-ES" sz="1600" dirty="0">
                <a:solidFill>
                  <a:srgbClr val="00B050"/>
                </a:solidFill>
                <a:ea typeface="Calibri"/>
                <a:cs typeface="Times New Roman"/>
              </a:rPr>
              <a:t>Carbó, Genis 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Garcia 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Coll, Joan  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                    Garcia </a:t>
            </a:r>
            <a:r>
              <a:rPr lang="ca-ES" sz="1600" dirty="0" err="1">
                <a:solidFill>
                  <a:srgbClr val="00B050"/>
                </a:solidFill>
                <a:ea typeface="Calibri"/>
                <a:cs typeface="Times New Roman"/>
              </a:rPr>
              <a:t>Marells</a:t>
            </a:r>
            <a:r>
              <a:rPr lang="ca-ES" sz="1600" dirty="0">
                <a:solidFill>
                  <a:srgbClr val="00B050"/>
                </a:solidFill>
                <a:ea typeface="Calibri"/>
                <a:cs typeface="Times New Roman"/>
              </a:rPr>
              <a:t>, Aniset (p)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Negre 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Prats, Josep 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                    </a:t>
            </a:r>
            <a:r>
              <a:rPr lang="ca-ES" sz="1600" dirty="0" err="1" smtClean="0">
                <a:solidFill>
                  <a:srgbClr val="00B050"/>
                </a:solidFill>
                <a:ea typeface="Calibri"/>
                <a:cs typeface="Times New Roman"/>
              </a:rPr>
              <a:t>Payet</a:t>
            </a:r>
            <a:r>
              <a:rPr lang="ca-ES" sz="1600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ca-ES" sz="1600" dirty="0" err="1">
                <a:solidFill>
                  <a:srgbClr val="00B050"/>
                </a:solidFill>
                <a:ea typeface="Calibri"/>
                <a:cs typeface="Times New Roman"/>
              </a:rPr>
              <a:t>Almar</a:t>
            </a:r>
            <a:r>
              <a:rPr lang="ca-ES" sz="1600" dirty="0">
                <a:solidFill>
                  <a:srgbClr val="00B050"/>
                </a:solidFill>
                <a:ea typeface="Calibri"/>
                <a:cs typeface="Times New Roman"/>
              </a:rPr>
              <a:t>, Salvador (p)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</a:t>
            </a:r>
            <a:r>
              <a:rPr lang="ca-ES" sz="1600" dirty="0" err="1" smtClean="0">
                <a:solidFill>
                  <a:srgbClr val="FF0000"/>
                </a:solidFill>
                <a:ea typeface="Calibri"/>
                <a:cs typeface="Times New Roman"/>
              </a:rPr>
              <a:t>Rigau</a:t>
            </a: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ca-ES" sz="1600" dirty="0" err="1">
                <a:solidFill>
                  <a:srgbClr val="FF0000"/>
                </a:solidFill>
                <a:ea typeface="Calibri"/>
                <a:cs typeface="Times New Roman"/>
              </a:rPr>
              <a:t>Vert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, Antoni  (p)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Valentí 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Comas, Josep 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                   Vilanova </a:t>
            </a:r>
            <a:r>
              <a:rPr lang="ca-ES" sz="1600" dirty="0" err="1">
                <a:solidFill>
                  <a:srgbClr val="FF0000"/>
                </a:solidFill>
                <a:ea typeface="Calibri"/>
                <a:cs typeface="Times New Roman"/>
              </a:rPr>
              <a:t>Llenas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ca-ES" sz="1600" dirty="0" err="1" smtClean="0">
                <a:solidFill>
                  <a:srgbClr val="FF0000"/>
                </a:solidFill>
                <a:ea typeface="Calibri"/>
                <a:cs typeface="Times New Roman"/>
              </a:rPr>
              <a:t>Ruperto</a:t>
            </a:r>
            <a:r>
              <a:rPr lang="ca-ES" sz="1600" dirty="0" smtClean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  <a:r>
              <a:rPr lang="ca-ES" sz="1600" dirty="0">
                <a:solidFill>
                  <a:srgbClr val="FF0000"/>
                </a:solidFill>
                <a:ea typeface="Calibri"/>
                <a:cs typeface="Times New Roman"/>
              </a:rPr>
              <a:t>(ex)</a:t>
            </a:r>
            <a:endParaRPr lang="es-ES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a-ES" dirty="0" smtClean="0"/>
              <a:t>També van anar a la guerra diversos voluntaris, alguns dels quals eren catalans. </a:t>
            </a:r>
            <a:endParaRPr lang="ca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7120"/>
            <a:ext cx="2352616" cy="26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600" dirty="0" smtClean="0"/>
              <a:t>Com podríem saber els soldats que no van tornar a casa?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r>
              <a:rPr lang="ca-ES" dirty="0" smtClean="0"/>
              <a:t>A partir del llibre de reclutes, extreure'n tots els noms. </a:t>
            </a:r>
          </a:p>
          <a:p>
            <a:pPr marL="0" indent="0" algn="ctr">
              <a:buNone/>
            </a:pP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r>
              <a:rPr lang="ca-ES" dirty="0" smtClean="0"/>
              <a:t>Veure quins d’aquests  joves consten al padró d'habitants posterior a 1898.</a:t>
            </a:r>
          </a:p>
        </p:txBody>
      </p:sp>
    </p:spTree>
    <p:extLst>
      <p:ext uri="{BB962C8B-B14F-4D97-AF65-F5344CB8AC3E}">
        <p14:creationId xmlns:p14="http://schemas.microsoft.com/office/powerpoint/2010/main" val="20985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conflicte</a:t>
            </a:r>
            <a:endParaRPr lang="ca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Atractius econòmics per la riquesa del país</a:t>
            </a:r>
          </a:p>
          <a:p>
            <a:pPr marL="0" indent="0">
              <a:buNone/>
            </a:pPr>
            <a:r>
              <a:rPr lang="ca-ES" dirty="0" smtClean="0"/>
              <a:t>Destronament d’Isabel II l’any </a:t>
            </a:r>
            <a:r>
              <a:rPr lang="ca-ES" dirty="0" smtClean="0"/>
              <a:t>1868 </a:t>
            </a:r>
            <a:r>
              <a:rPr lang="ca-ES" sz="1600" dirty="0" smtClean="0"/>
              <a:t>(</a:t>
            </a:r>
            <a:r>
              <a:rPr lang="ca-ES" sz="1600" dirty="0"/>
              <a:t> </a:t>
            </a:r>
            <a:r>
              <a:rPr lang="ca-ES" sz="1600" dirty="0" smtClean="0"/>
              <a:t>cinc anys abans</a:t>
            </a:r>
            <a:r>
              <a:rPr lang="ca-ES" sz="1600" dirty="0" smtClean="0"/>
              <a:t> </a:t>
            </a:r>
            <a:r>
              <a:rPr lang="ca-ES" sz="1600" dirty="0" smtClean="0"/>
              <a:t>de la depressió econòmica del 1873 al 1879)</a:t>
            </a:r>
          </a:p>
          <a:p>
            <a:pPr marL="0" indent="0">
              <a:buNone/>
            </a:pPr>
            <a:r>
              <a:rPr lang="ca-ES" dirty="0" smtClean="0"/>
              <a:t>Existència d´un partit      revolucionari </a:t>
            </a:r>
            <a:r>
              <a:rPr lang="ca-ES" sz="1600" dirty="0" smtClean="0"/>
              <a:t>(José Martí)</a:t>
            </a:r>
            <a:r>
              <a:rPr lang="ca-ES" dirty="0" smtClean="0"/>
              <a:t> Interessos americans </a:t>
            </a:r>
            <a:r>
              <a:rPr lang="ca-ES" sz="1600" dirty="0" smtClean="0"/>
              <a:t>(desencadenant:  incendi d’un vaixell americà)</a:t>
            </a:r>
            <a:endParaRPr lang="ca-ES" sz="1600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2729"/>
            <a:ext cx="4038600" cy="4420904"/>
          </a:xfrm>
        </p:spPr>
      </p:pic>
    </p:spTree>
    <p:extLst>
      <p:ext uri="{BB962C8B-B14F-4D97-AF65-F5344CB8AC3E}">
        <p14:creationId xmlns:p14="http://schemas.microsoft.com/office/powerpoint/2010/main" val="141639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400" dirty="0" smtClean="0"/>
              <a:t>El diari ‘El </a:t>
            </a:r>
            <a:r>
              <a:rPr lang="ca-ES" sz="2400" dirty="0" err="1" smtClean="0"/>
              <a:t>Distrito</a:t>
            </a:r>
            <a:r>
              <a:rPr lang="ca-ES" sz="2400" dirty="0" smtClean="0"/>
              <a:t>’ del 25 d’agost de 1895 en un apartat titulat ‘</a:t>
            </a:r>
            <a:r>
              <a:rPr lang="ca-ES" sz="2400" dirty="0" err="1" smtClean="0"/>
              <a:t>Miscelánea</a:t>
            </a:r>
            <a:r>
              <a:rPr lang="ca-ES" sz="2400" dirty="0" smtClean="0"/>
              <a:t>’  publica aquesta crònica: </a:t>
            </a:r>
            <a:endParaRPr lang="ca-ES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i="1" dirty="0" smtClean="0"/>
              <a:t>Embarcan ya los refuerzos que se mandan a Cuba para ver de aplastar la insurrección, y esto se hace con una regularidad y exactitud que desdice de nuestro carácter.</a:t>
            </a:r>
          </a:p>
          <a:p>
            <a:pPr marL="0" indent="0" algn="just">
              <a:buNone/>
            </a:pPr>
            <a:r>
              <a:rPr lang="es-ES" sz="2200" i="1" dirty="0" smtClean="0"/>
              <a:t>Mientras tanto lo que acontece en la Gran </a:t>
            </a:r>
            <a:r>
              <a:rPr lang="es-ES" sz="2200" i="1" dirty="0" err="1" smtClean="0"/>
              <a:t>Antilla</a:t>
            </a:r>
            <a:r>
              <a:rPr lang="es-ES" sz="2200" i="1" dirty="0" smtClean="0"/>
              <a:t> no tiene importancia efectiva, ya que las lluvias impiden formalizar la campaña.</a:t>
            </a:r>
          </a:p>
          <a:p>
            <a:pPr marL="0" indent="0" algn="just">
              <a:buNone/>
            </a:pPr>
            <a:r>
              <a:rPr lang="es-ES" sz="2200" i="1" dirty="0" smtClean="0"/>
              <a:t>Escaramuzas y resistencias heroicas, que prueban lo que vale el soldado español. Que es lo único que nos resta; nuestro heroísmo.</a:t>
            </a:r>
          </a:p>
          <a:p>
            <a:pPr marL="0" indent="0" algn="just">
              <a:buNone/>
            </a:pPr>
            <a:r>
              <a:rPr lang="es-ES" sz="2200" i="1" dirty="0" smtClean="0"/>
              <a:t>Y ahí va sin párrafo que todos debemos conocer, contenido en parte oficial que </a:t>
            </a:r>
            <a:r>
              <a:rPr lang="es-ES" sz="2200" i="1" dirty="0" err="1" smtClean="0"/>
              <a:t>dá</a:t>
            </a:r>
            <a:r>
              <a:rPr lang="es-ES" sz="2200" i="1" dirty="0" smtClean="0"/>
              <a:t> el señor </a:t>
            </a:r>
            <a:r>
              <a:rPr lang="es-ES" sz="2200" b="1" i="1" dirty="0" smtClean="0"/>
              <a:t>Martínez Campos </a:t>
            </a:r>
            <a:r>
              <a:rPr lang="es-ES" sz="2200" i="1" dirty="0" smtClean="0"/>
              <a:t>sobre el hecho de armas de </a:t>
            </a:r>
            <a:r>
              <a:rPr lang="es-ES" sz="2200" i="1" dirty="0" err="1" smtClean="0"/>
              <a:t>Paralejo</a:t>
            </a:r>
            <a:r>
              <a:rPr lang="es-ES" sz="2200" i="1" dirty="0" smtClean="0"/>
              <a:t>.</a:t>
            </a:r>
          </a:p>
          <a:p>
            <a:pPr marL="0" indent="0" algn="just">
              <a:buNone/>
            </a:pPr>
            <a:r>
              <a:rPr lang="es-ES" sz="2200" i="1" dirty="0">
                <a:solidFill>
                  <a:prstClr val="black"/>
                </a:solidFill>
              </a:rPr>
              <a:t>Ahí está </a:t>
            </a:r>
            <a:r>
              <a:rPr lang="es-ES" sz="2200" i="1" dirty="0" smtClean="0">
                <a:solidFill>
                  <a:prstClr val="black"/>
                </a:solidFill>
              </a:rPr>
              <a:t>vuestro soldado.</a:t>
            </a:r>
          </a:p>
        </p:txBody>
      </p:sp>
    </p:spTree>
    <p:extLst>
      <p:ext uri="{BB962C8B-B14F-4D97-AF65-F5344CB8AC3E}">
        <p14:creationId xmlns:p14="http://schemas.microsoft.com/office/powerpoint/2010/main" val="27036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Comunicat</a:t>
            </a:r>
            <a:r>
              <a:rPr lang="es-ES" sz="2800" dirty="0" smtClean="0"/>
              <a:t> </a:t>
            </a:r>
            <a:r>
              <a:rPr lang="ca-ES" sz="2800" dirty="0" smtClean="0"/>
              <a:t>de Martínez Campos 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877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 conmovedor verlos caminar (se refiere a los soldados) cuatro jornadas con lodo hasta el tobillo, sin calzado, que se queda clavado o deshecho en el camino, la tercera parte del tiempo con agua hasta la rodilla, y en los pasos de </a:t>
            </a:r>
            <a:r>
              <a:rPr lang="es-E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arroyos y ríos con agua hasta la cintura y franqueando penosamente por los bosques; no creo que </a:t>
            </a:r>
            <a:r>
              <a:rPr lang="es-E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s-E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 ejército alguno existan tales virtudes; podría ser mayor su instrucción, superior su espíritu militar; pero soldado como el nuestro, que a veces pasa cuatro días comiendo carne sin sal y bebiendo barro por agua, no lo hay en ninguna nación, y al poner de manifiesto a V.E. estas virtudes creo llenar un deber de reconocimiento à ese soldado y a V.E. como jefe superior del ejército, proporcionarle una gran satisfacción.</a:t>
            </a:r>
          </a:p>
          <a:p>
            <a:pPr marL="0" indent="0" algn="just">
              <a:buNone/>
            </a:pPr>
            <a:r>
              <a:rPr lang="es-E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acción de </a:t>
            </a:r>
            <a:r>
              <a:rPr lang="es-ES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Paralejo</a:t>
            </a:r>
            <a:r>
              <a:rPr lang="es-E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fue una gran victoria:</a:t>
            </a:r>
          </a:p>
          <a:p>
            <a:pPr marL="0" indent="0" algn="just">
              <a:buNone/>
            </a:pPr>
            <a:r>
              <a:rPr lang="es-E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400 bajas causaron al enemigo. No obstante, hemos pasado un mes sin conocer el verdadero resultado y aun teniendo una derrota, dadas las noticias que propalaban los insurrectos: </a:t>
            </a:r>
          </a:p>
          <a:p>
            <a:pPr marL="0" indent="0" algn="just">
              <a:buNone/>
            </a:pPr>
            <a:r>
              <a:rPr lang="es-E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 a paso de tortuga el gobierno ha enterado al país de lo ocurrido.</a:t>
            </a:r>
            <a:endParaRPr lang="es-E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705182" cy="4341352"/>
          </a:xfrm>
          <a:prstGeom prst="rect">
            <a:avLst/>
          </a:prstGeom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6096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Proposta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07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557338"/>
            <a:ext cx="8229600" cy="4568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sz="4000" b="1" dirty="0" smtClean="0">
              <a:solidFill>
                <a:srgbClr val="7030A0"/>
              </a:solidFill>
              <a:latin typeface="Edwardian Script ITC" pitchFamily="66" charset="0"/>
            </a:endParaRPr>
          </a:p>
          <a:p>
            <a:pPr marL="0" indent="0" algn="ctr">
              <a:buNone/>
            </a:pPr>
            <a:endParaRPr lang="ca-ES" sz="4000" b="1" dirty="0">
              <a:solidFill>
                <a:srgbClr val="7030A0"/>
              </a:solidFill>
              <a:latin typeface="Edwardian Script ITC" pitchFamily="66" charset="0"/>
            </a:endParaRPr>
          </a:p>
          <a:p>
            <a:pPr marL="0" indent="0" algn="ctr">
              <a:buNone/>
            </a:pPr>
            <a:endParaRPr lang="ca-ES" sz="3600" b="1" dirty="0">
              <a:solidFill>
                <a:srgbClr val="7030A0"/>
              </a:solidFill>
              <a:latin typeface="Edwardian Script ITC" pitchFamily="66" charset="0"/>
            </a:endParaRPr>
          </a:p>
          <a:p>
            <a:pPr marL="0" indent="0" algn="ctr">
              <a:buNone/>
            </a:pPr>
            <a:r>
              <a:rPr lang="ca-ES" sz="3000" b="1" dirty="0" smtClean="0">
                <a:solidFill>
                  <a:srgbClr val="0070C0"/>
                </a:solidFill>
                <a:latin typeface="Edwardian Script ITC" pitchFamily="66" charset="0"/>
              </a:rPr>
              <a:t>Descobrir  parcel·les  històriques  als  documents  antics </a:t>
            </a:r>
          </a:p>
          <a:p>
            <a:pPr marL="0" indent="0" algn="ctr">
              <a:buNone/>
            </a:pPr>
            <a:r>
              <a:rPr lang="ca-ES" sz="3000" b="1" dirty="0" smtClean="0">
                <a:solidFill>
                  <a:srgbClr val="0070C0"/>
                </a:solidFill>
                <a:latin typeface="Edwardian Script ITC" pitchFamily="66" charset="0"/>
              </a:rPr>
              <a:t> és com llegir el preàmbul d’una novel·la.</a:t>
            </a:r>
            <a:endParaRPr lang="ca-ES" sz="3000" b="1" dirty="0">
              <a:solidFill>
                <a:srgbClr val="0070C0"/>
              </a:solidFill>
              <a:latin typeface="Edwardian Script ITC" pitchFamily="66" charset="0"/>
            </a:endParaRPr>
          </a:p>
          <a:p>
            <a:pPr marL="0" indent="0" algn="ctr">
              <a:buNone/>
            </a:pPr>
            <a:r>
              <a:rPr lang="ca-ES" b="1" dirty="0" smtClean="0">
                <a:solidFill>
                  <a:srgbClr val="7030A0"/>
                </a:solidFill>
                <a:latin typeface="Edwardian Script ITC" pitchFamily="66" charset="0"/>
              </a:rPr>
              <a:t>  </a:t>
            </a:r>
            <a:r>
              <a:rPr lang="ca-ES" sz="2400" b="1" dirty="0" smtClean="0">
                <a:solidFill>
                  <a:srgbClr val="002060"/>
                </a:solidFill>
                <a:latin typeface="Edwardian Script ITC" pitchFamily="66" charset="0"/>
              </a:rPr>
              <a:t>Rosa M. Masana</a:t>
            </a:r>
            <a:endParaRPr lang="ca-ES" sz="2400" b="1" dirty="0">
              <a:solidFill>
                <a:srgbClr val="002060"/>
              </a:solidFill>
              <a:latin typeface="Edwardian Script ITC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" y="1412776"/>
            <a:ext cx="82089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Els tres serveis militars</a:t>
            </a:r>
            <a:br>
              <a:rPr lang="ca-ES" dirty="0" smtClean="0"/>
            </a:br>
            <a:r>
              <a:rPr lang="ca-ES" sz="2200" dirty="0" smtClean="0"/>
              <a:t>Diari ‘Llibertat’, del 5 setembre de 1903</a:t>
            </a:r>
            <a:endParaRPr lang="ca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988840"/>
            <a:ext cx="5688632" cy="3917031"/>
          </a:xfrm>
        </p:spPr>
        <p:txBody>
          <a:bodyPr/>
          <a:lstStyle/>
          <a:p>
            <a:pPr marL="0" indent="0">
              <a:buNone/>
            </a:pPr>
            <a:r>
              <a:rPr lang="ca-ES" sz="2800" dirty="0" smtClean="0"/>
              <a:t>Josep Batista (de Llevant), escriu:</a:t>
            </a:r>
          </a:p>
          <a:p>
            <a:pPr marL="0" indent="0">
              <a:buNone/>
            </a:pPr>
            <a:r>
              <a:rPr lang="ca-ES" sz="2800" dirty="0" smtClean="0"/>
              <a:t>Hi ha tres tipus de servei militar:</a:t>
            </a:r>
          </a:p>
          <a:p>
            <a:pPr marL="0" indent="0">
              <a:buNone/>
            </a:pPr>
            <a:endParaRPr lang="ca-ES" sz="2800" dirty="0" smtClean="0"/>
          </a:p>
          <a:p>
            <a:pPr>
              <a:buFontTx/>
              <a:buChar char="-"/>
            </a:pPr>
            <a:r>
              <a:rPr lang="ca-ES" b="1" i="1" dirty="0" smtClean="0">
                <a:solidFill>
                  <a:schemeClr val="accent2"/>
                </a:solidFill>
              </a:rPr>
              <a:t>L’obligatori</a:t>
            </a:r>
          </a:p>
          <a:p>
            <a:pPr>
              <a:buFontTx/>
              <a:buChar char="-"/>
            </a:pPr>
            <a:r>
              <a:rPr lang="ca-ES" b="1" i="1" dirty="0" smtClean="0">
                <a:solidFill>
                  <a:schemeClr val="accent2"/>
                </a:solidFill>
              </a:rPr>
              <a:t>El de redempció en metàl·lic</a:t>
            </a:r>
          </a:p>
          <a:p>
            <a:pPr>
              <a:buFontTx/>
              <a:buChar char="-"/>
            </a:pPr>
            <a:r>
              <a:rPr lang="ca-ES" b="1" i="1" dirty="0" smtClean="0">
                <a:solidFill>
                  <a:schemeClr val="accent2"/>
                </a:solidFill>
              </a:rPr>
              <a:t>El voluntari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286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4400" dirty="0" smtClean="0"/>
              <a:t>Font documental</a:t>
            </a:r>
            <a:endParaRPr lang="ca-ES" sz="4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80" y="1340768"/>
            <a:ext cx="6741440" cy="45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Plantilla feta per Raúl Izquierdo Canosa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56784" cy="4680520"/>
          </a:xfrm>
        </p:spPr>
      </p:pic>
    </p:spTree>
    <p:extLst>
      <p:ext uri="{BB962C8B-B14F-4D97-AF65-F5344CB8AC3E}">
        <p14:creationId xmlns:p14="http://schemas.microsoft.com/office/powerpoint/2010/main" val="32211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Soldats gironins morts</a:t>
            </a:r>
            <a:br>
              <a:rPr lang="ca-ES" dirty="0" smtClean="0"/>
            </a:br>
            <a:endParaRPr lang="ca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ca-ES" dirty="0" smtClean="0"/>
              <a:t>Raúl Izquierdo va enregistrar </a:t>
            </a:r>
            <a:r>
              <a:rPr lang="ca-ES" sz="4000" dirty="0" smtClean="0">
                <a:solidFill>
                  <a:srgbClr val="FF0000"/>
                </a:solidFill>
              </a:rPr>
              <a:t>779</a:t>
            </a:r>
            <a:r>
              <a:rPr lang="ca-ES" dirty="0" smtClean="0"/>
              <a:t> defuncions de soldats gironins, però considera que la xifra havia de ser més alta.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ca-ES" dirty="0" smtClean="0"/>
              <a:t>El diari  ‘El </a:t>
            </a:r>
            <a:r>
              <a:rPr lang="ca-ES" dirty="0" err="1" smtClean="0"/>
              <a:t>Distrito</a:t>
            </a:r>
            <a:r>
              <a:rPr lang="ca-ES" dirty="0" smtClean="0"/>
              <a:t>’ del 18/9/1898 fa saber que aquell any van morir </a:t>
            </a:r>
            <a:r>
              <a:rPr lang="ca-ES" sz="4400" dirty="0" smtClean="0">
                <a:solidFill>
                  <a:srgbClr val="FF0000"/>
                </a:solidFill>
              </a:rPr>
              <a:t>3</a:t>
            </a:r>
            <a:r>
              <a:rPr lang="ca-ES" dirty="0" smtClean="0"/>
              <a:t> </a:t>
            </a:r>
            <a:r>
              <a:rPr lang="ca-ES" dirty="0" err="1" smtClean="0"/>
              <a:t>torroellencs</a:t>
            </a:r>
            <a:r>
              <a:rPr lang="ca-ES" dirty="0" smtClean="0"/>
              <a:t>.</a:t>
            </a:r>
            <a:endParaRPr lang="ca-ES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ca-ES" dirty="0" smtClean="0"/>
              <a:t>La majoria tenien entre 20 i 24 anys.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75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600" dirty="0" smtClean="0"/>
              <a:t>Soldats </a:t>
            </a:r>
            <a:r>
              <a:rPr lang="ca-ES" sz="3600" dirty="0"/>
              <a:t>e</a:t>
            </a:r>
            <a:r>
              <a:rPr lang="ca-ES" sz="3600" dirty="0" smtClean="0"/>
              <a:t>spanyols morts </a:t>
            </a:r>
            <a:r>
              <a:rPr lang="ca-ES" sz="3100" dirty="0" smtClean="0"/>
              <a:t/>
            </a:r>
            <a:br>
              <a:rPr lang="ca-ES" sz="3100" dirty="0" smtClean="0"/>
            </a:br>
            <a:r>
              <a:rPr lang="ca-ES" sz="2000" dirty="0" smtClean="0"/>
              <a:t>Segons</a:t>
            </a:r>
            <a:r>
              <a:rPr lang="es-ES" sz="2000" dirty="0" smtClean="0"/>
              <a:t> Pedro Pascual Martínez </a:t>
            </a:r>
            <a:r>
              <a:rPr lang="es-ES" sz="1800" dirty="0" smtClean="0"/>
              <a:t>(ACISAL)</a:t>
            </a:r>
            <a:r>
              <a:rPr lang="es-ES" sz="2000" dirty="0" smtClean="0"/>
              <a:t>:  ‘Combatientes, muertos y prófugos del ejército español en la Guerra de la Independencia de Cuba (1895-1898)’. </a:t>
            </a:r>
            <a:endParaRPr lang="es-ES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 smtClean="0"/>
              <a:t>L’autor presenta dades aportades pel capità general de Cuba, Puerto Rico i Filipines entre els anys 1895 i 1898;  les baixes de  l’exèrcit (excepte algun error) van ser:</a:t>
            </a:r>
          </a:p>
          <a:p>
            <a:pPr marL="0" indent="0">
              <a:buNone/>
            </a:pPr>
            <a:r>
              <a:rPr lang="ca-ES" sz="2400" dirty="0" smtClean="0"/>
              <a:t>                    Al camp de batalla ...............................    2.032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  A causa de ferides .................................  1.069</a:t>
            </a:r>
          </a:p>
          <a:p>
            <a:pPr marL="0" indent="0">
              <a:buNone/>
            </a:pPr>
            <a:r>
              <a:rPr lang="ca-ES" sz="2400" dirty="0" smtClean="0"/>
              <a:t>                    Per vòmit .............................................. 16.329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  Per altres malalties o accidents ........... 24.959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                                             </a:t>
            </a:r>
            <a:r>
              <a:rPr lang="ca-ES" sz="2400" dirty="0"/>
              <a:t> </a:t>
            </a:r>
            <a:r>
              <a:rPr lang="ca-ES" sz="2400" dirty="0" smtClean="0"/>
              <a:t>                        -------------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                                               Total                </a:t>
            </a:r>
            <a:r>
              <a:rPr lang="ca-ES" sz="2400" b="1" dirty="0" smtClean="0">
                <a:solidFill>
                  <a:srgbClr val="FF0000"/>
                </a:solidFill>
              </a:rPr>
              <a:t>44.389</a:t>
            </a:r>
            <a:endParaRPr lang="ca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4882554"/>
          </a:xfrm>
        </p:spPr>
        <p:txBody>
          <a:bodyPr>
            <a:normAutofit/>
          </a:bodyPr>
          <a:lstStyle/>
          <a:p>
            <a:r>
              <a:rPr lang="ca-ES" sz="5400" dirty="0" smtClean="0"/>
              <a:t>Factors desencadenants de malalties i causes de mort dels soldats</a:t>
            </a:r>
            <a:endParaRPr lang="ca-ES" sz="5400" dirty="0"/>
          </a:p>
        </p:txBody>
      </p:sp>
    </p:spTree>
    <p:extLst>
      <p:ext uri="{BB962C8B-B14F-4D97-AF65-F5344CB8AC3E}">
        <p14:creationId xmlns:p14="http://schemas.microsoft.com/office/powerpoint/2010/main" val="106856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endParaRPr lang="ca-ES" sz="1300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1230284" cy="1791393"/>
          </a:xfrm>
        </p:spPr>
      </p:pic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836713"/>
            <a:ext cx="3008313" cy="528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dirty="0" smtClean="0"/>
              <a:t>       Factors                        </a:t>
            </a:r>
          </a:p>
          <a:p>
            <a:endParaRPr lang="ca-ES" sz="2000" dirty="0" smtClean="0"/>
          </a:p>
          <a:p>
            <a:r>
              <a:rPr lang="ca-ES" sz="2000" dirty="0" smtClean="0"/>
              <a:t>- Casernes amb presència    de paràsits. </a:t>
            </a:r>
          </a:p>
          <a:p>
            <a:r>
              <a:rPr lang="ca-ES" sz="2000" dirty="0" smtClean="0"/>
              <a:t>- Llarga travessia per l´oceà.</a:t>
            </a:r>
          </a:p>
          <a:p>
            <a:r>
              <a:rPr lang="ca-ES" sz="2000" dirty="0" smtClean="0"/>
              <a:t>- Insuficient alimentació.</a:t>
            </a:r>
          </a:p>
          <a:p>
            <a:r>
              <a:rPr lang="ca-ES" sz="2000" dirty="0" smtClean="0"/>
              <a:t>- Poca roba de protecció.</a:t>
            </a:r>
          </a:p>
          <a:p>
            <a:r>
              <a:rPr lang="ca-ES" sz="2000" dirty="0" smtClean="0"/>
              <a:t>- Compartir espais petits.</a:t>
            </a:r>
          </a:p>
          <a:p>
            <a:r>
              <a:rPr lang="ca-ES" sz="2000" dirty="0" smtClean="0"/>
              <a:t>- Grans  esforços de treball i esgotament.</a:t>
            </a:r>
          </a:p>
          <a:p>
            <a:r>
              <a:rPr lang="ca-ES" sz="2000" dirty="0" smtClean="0"/>
              <a:t>- Contacte amb  noves        malalties.</a:t>
            </a:r>
          </a:p>
          <a:p>
            <a:endParaRPr lang="ca-ES" sz="20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1266825" cy="1663700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3860800" cy="25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1256</Words>
  <Application>Microsoft Office PowerPoint</Application>
  <PresentationFormat>Presentación en pantalla 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Edwardian Script ITC</vt:lpstr>
      <vt:lpstr>Times New Roman</vt:lpstr>
      <vt:lpstr>Tema de Office</vt:lpstr>
      <vt:lpstr>TORROELLENCS MORTS  A LA GUERRA DE CUBA</vt:lpstr>
      <vt:lpstr>El conflicte</vt:lpstr>
      <vt:lpstr>Els tres serveis militars Diari ‘Llibertat’, del 5 setembre de 1903</vt:lpstr>
      <vt:lpstr>Presentación de PowerPoint</vt:lpstr>
      <vt:lpstr>Plantilla feta per Raúl Izquierdo Canosa</vt:lpstr>
      <vt:lpstr>Soldats gironins morts </vt:lpstr>
      <vt:lpstr>Soldats espanyols morts  Segons Pedro Pascual Martínez (ACISAL):  ‘Combatientes, muertos y prófugos del ejército español en la Guerra de la Independencia de Cuba (1895-1898)’. </vt:lpstr>
      <vt:lpstr>Factors desencadenants de malalties i causes de mort dels soldats</vt:lpstr>
      <vt:lpstr> </vt:lpstr>
      <vt:lpstr>Causes de mort dels 779 soldats gironins (segons R. Martínez 1895 al 1898) </vt:lpstr>
      <vt:lpstr>Torroellencs que van anar  a lluitar a Cuba </vt:lpstr>
      <vt:lpstr>Soldats torroellencs cridats a files i destinats a  Ultramar, Cuba, Filipines i Puerto Rico (1895-1898)</vt:lpstr>
      <vt:lpstr>Soldats torroellencs reclutats l’any 1895 Font: Arxiu Històric Comarcal de Girona</vt:lpstr>
      <vt:lpstr>Soldats torroellencs reclutats l’any 1898 Font: Arxiu Històric Comarcal de Girona</vt:lpstr>
      <vt:lpstr>Soldats torroellencs reclutats l’any 1895 Font: Arxiu Històric Comarcal de Girona</vt:lpstr>
      <vt:lpstr>Ramon Gispert Reixach Font: Arxiu Municipal de Torroella</vt:lpstr>
      <vt:lpstr>Josep Frigola Riera Font: Arxiu Municipal de Torroella </vt:lpstr>
      <vt:lpstr>            Voluntaris</vt:lpstr>
      <vt:lpstr>Com podríem saber els soldats que no van tornar a casa? </vt:lpstr>
      <vt:lpstr>El diari ‘El Distrito’ del 25 d’agost de 1895 en un apartat titulat ‘Miscelánea’  publica aquesta crònica: </vt:lpstr>
      <vt:lpstr>Comunicat de Martínez Campos 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GIRONINS MORTS A LA GUERRA DE CUBA</dc:title>
  <dc:creator>Luffi</dc:creator>
  <cp:lastModifiedBy>user</cp:lastModifiedBy>
  <cp:revision>94</cp:revision>
  <dcterms:created xsi:type="dcterms:W3CDTF">2014-09-30T05:41:44Z</dcterms:created>
  <dcterms:modified xsi:type="dcterms:W3CDTF">2015-05-22T07:42:43Z</dcterms:modified>
</cp:coreProperties>
</file>