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9" r:id="rId7"/>
    <p:sldId id="258" r:id="rId8"/>
    <p:sldId id="260" r:id="rId9"/>
    <p:sldId id="262" r:id="rId10"/>
    <p:sldId id="263" r:id="rId11"/>
    <p:sldId id="265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64" autoAdjust="0"/>
  </p:normalViewPr>
  <p:slideViewPr>
    <p:cSldViewPr snapToGrid="0">
      <p:cViewPr varScale="1">
        <p:scale>
          <a:sx n="57" d="100"/>
          <a:sy n="57" d="100"/>
        </p:scale>
        <p:origin x="4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9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350435A-4397-4DD8-8181-59D76FF48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9855B0-B6CA-4439-ADAE-10A6C4CBB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837DC4-2DFE-41EF-AFC9-B652DE409BBF}" type="datetime1">
              <a:rPr lang="es-ES" smtClean="0"/>
              <a:t>19/11/2023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104FBF-F886-4443-96B7-8A0C81336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2531A229-6A94-4232-A107-E1DCB184F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9D98075-E82B-4DC8-AF34-A96E49ECC90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6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36D03-3DF4-43BE-B295-3949644A53F6}" type="datetime1">
              <a:rPr lang="es-ES" smtClean="0"/>
              <a:pPr/>
              <a:t>19/11/2023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DB2446-B71A-4D6A-991A-E1C3442653F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4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0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08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23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70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DB2446-B71A-4D6A-991A-E1C3442653F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97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 descr="Chispas superiores">
            <a:extLst>
              <a:ext uri="{FF2B5EF4-FFF2-40B4-BE49-F238E27FC236}">
                <a16:creationId xmlns:a16="http://schemas.microsoft.com/office/drawing/2014/main" id="{FADBDF25-4BF4-448D-9A5E-B27B5E2EA4B6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EF05C796-DE33-420C-A4E3-3AC4FEAB4B41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7C0FAB46-A656-4B3B-84FA-49D733D74FE4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C5F2879F-F82D-47EB-856D-C4C5FB20388D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1F873CC8-9005-4435-BD33-FB093CB79AF7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Círculo: Sin relleno 16">
              <a:extLst>
                <a:ext uri="{FF2B5EF4-FFF2-40B4-BE49-F238E27FC236}">
                  <a16:creationId xmlns:a16="http://schemas.microsoft.com/office/drawing/2014/main" id="{63EE8241-DD08-415B-80FD-640ACC35898C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1A879781-3F72-4CB0-B7CA-EBDA58964BEB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3D15F8D3-5B7E-4881-9C3F-38D19FA31C96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0" name="Grupo 19" descr="Luz brillante">
              <a:extLst>
                <a:ext uri="{FF2B5EF4-FFF2-40B4-BE49-F238E27FC236}">
                  <a16:creationId xmlns:a16="http://schemas.microsoft.com/office/drawing/2014/main" id="{948376D4-E1AE-4BB4-97A4-A68BD21161B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A4D99C49-30FB-4EA9-AED5-7177E70EF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3" name="Elipse 112">
                <a:extLst>
                  <a:ext uri="{FF2B5EF4-FFF2-40B4-BE49-F238E27FC236}">
                    <a16:creationId xmlns:a16="http://schemas.microsoft.com/office/drawing/2014/main" id="{BAC57021-105C-4E27-B73A-9719F91F34B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21" name="Grupo 20" descr="Luz brillante">
              <a:extLst>
                <a:ext uri="{FF2B5EF4-FFF2-40B4-BE49-F238E27FC236}">
                  <a16:creationId xmlns:a16="http://schemas.microsoft.com/office/drawing/2014/main" id="{7E9EDAF9-CB67-4026-93ED-59AF7B23A54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F6DB0D48-B5E3-430D-87C8-D9047CCEF2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7C03BA51-7DCE-45FD-9C26-2E869BF35B39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7034AC5-9DAD-4376-B195-324CC3D8DA0F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6425ED02-D6CF-4A6B-BBD3-12FF1F9A83EB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13B152A7-8D62-4E3A-B9FD-F12B18D03EE3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2C1DF3AE-2F65-413C-9AC6-4B723AE6CE74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6370136-999D-4963-AE10-7BDCFE7124A0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D274B46E-EDFC-427E-A436-FF46C06FAB11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074BB639-C5FE-4AEB-873F-74B6190E1181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BEEA40ED-ACFC-4EF8-8B08-75930D2983D7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F84F6C6C-EA75-4AA1-8490-6388758DBD8D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3CC77271-F664-466A-AE28-7724935272F6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56880D64-6F66-419D-9522-984EFB6AB5DD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Círculo: Sin relleno 32">
              <a:extLst>
                <a:ext uri="{FF2B5EF4-FFF2-40B4-BE49-F238E27FC236}">
                  <a16:creationId xmlns:a16="http://schemas.microsoft.com/office/drawing/2014/main" id="{B37F30C4-2FA0-439F-A39F-F1288608C36F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8F61C938-2A23-4E25-9E74-C88804E5847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90590B3-DD94-434A-B3A0-E0E210D8B779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EF02C580-C49D-499F-9728-CF29BB951E17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718FDC0D-C2F2-4693-915B-656A77750076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9C834023-6F4D-47CE-A5ED-134B01DDA1A3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DD989AEB-986C-4BAB-86C0-00D38238785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D2962FE6-3836-4FA0-AF39-CB4E477013C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71C8E769-CBEB-47FC-B99D-15AEAF7ABE79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Círculo: Sin relleno 41">
              <a:extLst>
                <a:ext uri="{FF2B5EF4-FFF2-40B4-BE49-F238E27FC236}">
                  <a16:creationId xmlns:a16="http://schemas.microsoft.com/office/drawing/2014/main" id="{5B3C5945-6067-49CA-8FF5-8771C25020C8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3" name="Círculo: Sin relleno 42">
              <a:extLst>
                <a:ext uri="{FF2B5EF4-FFF2-40B4-BE49-F238E27FC236}">
                  <a16:creationId xmlns:a16="http://schemas.microsoft.com/office/drawing/2014/main" id="{EC0DB818-6795-41D2-B392-FE8FF42CA452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4EE9A5A-3CCD-411B-8DE7-E096B5E6BB73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2EB68643-6061-43B5-9344-4828753C964D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B43F5081-4827-4D6B-AC0D-4C3F835898B8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3F691C1A-D5AA-4E19-B945-FB736745A6DE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6407DCB5-751B-4310-97C6-7313A2A822B2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23284A5C-6F07-4501-93D3-C0E5F312396F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EC48CEC6-631E-49A3-B8B0-DB8E057AD578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725119C3-AEC1-4D0D-8537-FEF044F75673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2" name="Círculo: Sin relleno 51">
              <a:extLst>
                <a:ext uri="{FF2B5EF4-FFF2-40B4-BE49-F238E27FC236}">
                  <a16:creationId xmlns:a16="http://schemas.microsoft.com/office/drawing/2014/main" id="{A9954CA9-0A31-425F-A8A7-5ED65EF10DA4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3" name="Círculo: Sin relleno 52">
              <a:extLst>
                <a:ext uri="{FF2B5EF4-FFF2-40B4-BE49-F238E27FC236}">
                  <a16:creationId xmlns:a16="http://schemas.microsoft.com/office/drawing/2014/main" id="{F6534ADC-01AE-451B-BD6E-A200FB9AE8AE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CCE97EAF-039D-4154-8305-F8202019117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27AA6B74-B6C2-42A0-86F9-E0C898AD49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22A3517-57F1-4D35-84E8-BF50AEAE6BD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3DD14723-22FA-4A94-BD38-DA2E95BDD757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6ADB8C-D957-4448-AFD3-0D67F19D70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C42FFA55-9DB8-4217-81ED-3A85E543817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445B1F88-321F-43D7-BE05-7FCF13BEA83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A4D3AECC-3EEA-4A57-9165-844E10083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0552E74-E4C1-4E45-8452-67840C9E11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DD4E4271-A326-4312-836A-9E104E609B9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A6FF4AC7-F46E-48C9-B942-B229A0DE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F94C69F0-C27A-4F9A-9E4F-0B7C1ED823D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AF2B58ED-192E-4BB8-895D-E81A6AA1EE7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3CE4CFD4-61F6-4890-9D1B-6D14ECBBB8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876FE4F2-C023-4763-9C68-FF0B454E3D2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CC7FBFB5-2B2A-4819-991E-F9E694668F5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36D9E730-C7E6-4E8A-8239-4AF19CA27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8EE4F7E4-1014-412B-AA48-86EBE8E72F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61446C26-0231-4F5B-B22A-33F037F0A3A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48776B9-4ADE-4610-BCA7-616E4CC766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BFA0AFC5-C797-4E9A-BA52-8485802F6A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1515052-2354-4F31-8E77-59ED420E7A8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E26B0A78-BFDF-4F4F-AF6B-ADA47E57D7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10AB04C1-D88C-4666-846F-EDD24B48100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6354D5DC-FAD4-408C-B3FE-57CDD23290D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71E7C208-1BFE-4BD8-8907-230AD636D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6743EC78-E64F-42FF-AAB9-46063EAA85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2E20D849-69CC-4E2E-AA54-282D415F101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6BBC06CB-B1DD-451D-AF64-49754B8C6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214D1D9C-D35B-4C27-BDF9-76577111721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E02D279D-1502-4397-AF99-49DAF0C7EB9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E6928743-4054-49A2-9517-36381DFA8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CB46406D-3428-4805-B5D5-B29F6977D95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5" name="Grupo 64" descr="Luz brillante">
              <a:extLst>
                <a:ext uri="{FF2B5EF4-FFF2-40B4-BE49-F238E27FC236}">
                  <a16:creationId xmlns:a16="http://schemas.microsoft.com/office/drawing/2014/main" id="{3C6017F2-A975-4C6B-9A32-BDA94DA7AFC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249AA986-8B04-4120-BAB9-1ECD70B26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103C4028-4F5F-4303-B9C0-45E1A2D7229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6" name="Grupo 65" descr="Luz brillante">
              <a:extLst>
                <a:ext uri="{FF2B5EF4-FFF2-40B4-BE49-F238E27FC236}">
                  <a16:creationId xmlns:a16="http://schemas.microsoft.com/office/drawing/2014/main" id="{5382CC89-ABF4-4D2F-94C5-77CCE3481EDB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D544917A-9AC2-4300-97D2-E1AB2FABB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96BC916E-AD5B-41D8-8DFB-BB822DEE1E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7" name="Círculo: Sin relleno 66">
              <a:extLst>
                <a:ext uri="{FF2B5EF4-FFF2-40B4-BE49-F238E27FC236}">
                  <a16:creationId xmlns:a16="http://schemas.microsoft.com/office/drawing/2014/main" id="{52AEB91B-E65D-47F4-8322-3766ECDAA0F4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8" name="Círculo: Sin relleno 67">
              <a:extLst>
                <a:ext uri="{FF2B5EF4-FFF2-40B4-BE49-F238E27FC236}">
                  <a16:creationId xmlns:a16="http://schemas.microsoft.com/office/drawing/2014/main" id="{DFB1BB06-FDAB-41D6-8C3B-950A2D8A0FC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BD62823A-32EE-4AD7-8AED-2FEF57B25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CF77F6F-45BC-40B4-B71C-0A005757D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6F9DA65-51E0-4BED-AC6F-9672ED18A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741D2857-D466-4D6E-9B0C-5485F4AB7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823E91C4-737A-4C3F-8E5D-D53C02E55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9A594004-0701-451B-B077-0F543D968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358EAF6B-4DB1-4AE7-9BC6-DBA4F573E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C48FBA50-98C5-451C-BA17-E225FBA50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1F06742A-FEC7-47E9-A915-F0049BE93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265C1CDB-8B4A-4472-9BCD-5BA32AEF6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DCF05132-766E-4296-A7F1-9184654D9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562D48CD-50CF-4FE4-A613-507A83E97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9DFD9077-D1F5-4D77-AFEC-50B24047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3F964FF6-088A-4B47-8E23-080A739BB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9CE5C981-5D55-4181-BB29-787925046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7C9D4321-91CE-4918-8904-678C1EC96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1495720" y="4491145"/>
            <a:ext cx="4812627" cy="461565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12D46C1-4851-4C82-AD46-2B742E762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40953" y="2794383"/>
            <a:ext cx="6219567" cy="172787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 dirty="0" smtClean="0"/>
              <a:t>Título del álbum de boda</a:t>
            </a:r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DD11AA-1CCD-4B1C-9A38-D2972E5770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7017652" y="783000"/>
            <a:ext cx="4356000" cy="5292000"/>
          </a:xfrm>
          <a:solidFill>
            <a:schemeClr val="accent1"/>
          </a:solidFill>
          <a:ln w="635000" cap="rnd" cmpd="tri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525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 descr="Chispas superiores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 descr="Luz brillante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9" name="Grupo 18" descr="Luz brillante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írculo: Sin relleno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Círculo: Sin relleno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írculo: Sin relleno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5" name="Círculo: Sin relleno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írculo: Sin relleno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lang="en-US" sz="8800" kern="1200" spc="-3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sp>
        <p:nvSpPr>
          <p:cNvPr id="113" name="Marcador de texto 112">
            <a:extLst>
              <a:ext uri="{FF2B5EF4-FFF2-40B4-BE49-F238E27FC236}">
                <a16:creationId xmlns:a16="http://schemas.microsoft.com/office/drawing/2014/main" id="{FCF9E464-9F47-493E-932D-2874A955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124200"/>
            <a:ext cx="5383213" cy="2946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5" name="Marcador de posición de imagen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6991322" y="1539000"/>
            <a:ext cx="3780000" cy="3780000"/>
          </a:xfrm>
          <a:ln w="635000" cap="rnd" cmpd="sng">
            <a:solidFill>
              <a:schemeClr val="bg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34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rtlCol="0" anchor="b"/>
          <a:lstStyle>
            <a:lvl1pPr algn="r">
              <a:defRPr/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írculo: Sin relleno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írculo: Sin relleno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 descr="Luz brillante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7" name="Grupo 16" descr="Luz brillante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írculo: Sin relleno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50" name="Grupo 49" descr="Luz brillante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1" name="Grupo 50" descr="Luz brillante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3" name="Círculo: Sin relleno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12" name="Marcador de posición de imagen 111">
            <a:extLst>
              <a:ext uri="{FF2B5EF4-FFF2-40B4-BE49-F238E27FC236}">
                <a16:creationId xmlns:a16="http://schemas.microsoft.com/office/drawing/2014/main" id="{9FEED34F-4AA7-4658-9B90-9D5CB3622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6993835" y="800217"/>
            <a:ext cx="2736000" cy="2736000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4" name="Marcador de posición de imagen 113">
            <a:extLst>
              <a:ext uri="{FF2B5EF4-FFF2-40B4-BE49-F238E27FC236}">
                <a16:creationId xmlns:a16="http://schemas.microsoft.com/office/drawing/2014/main" id="{14CD6FD6-4EF7-4BF2-A5AA-5EECBC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1211513" y="1087728"/>
            <a:ext cx="4636800" cy="4636800"/>
          </a:xfrm>
          <a:ln w="244475" cap="rnd" cmpd="sng">
            <a:gradFill>
              <a:gsLst>
                <a:gs pos="100000">
                  <a:srgbClr val="665B3C"/>
                </a:gs>
                <a:gs pos="66000">
                  <a:srgbClr val="E4D6AE"/>
                </a:gs>
                <a:gs pos="0">
                  <a:schemeClr val="bg1">
                    <a:lumMod val="95000"/>
                  </a:schemeClr>
                </a:gs>
              </a:gsLst>
              <a:lin ang="5220000" scaled="0"/>
            </a:gradFill>
            <a:prstDash val="sysDot"/>
            <a:miter lim="800000"/>
          </a:ln>
          <a:effectLst>
            <a:glow rad="114300">
              <a:schemeClr val="bg1">
                <a:alpha val="10000"/>
              </a:schemeClr>
            </a:glo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39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mplet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o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írculo: Sin relleno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írculo: Sin relleno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 descr="Luz brillante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7" name="Grupo 16" descr="Luz brillante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18" name="Círculo: Sin relleno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írculo: Sin relleno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50" name="Grupo 49" descr="Luz brillante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1" name="Grupo 50" descr="Luz brillante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3" name="Círculo: Sin relleno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1EA9D95-3F5B-4091-827F-87F01A6F90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165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rtlCol="0" anchor="b"/>
          <a:lstStyle>
            <a:lvl1pPr algn="r">
              <a:defRPr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0"/>
                </a:gradFill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00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s imágenes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 descr="Chispas superiores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írculo: Sin relleno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írculo: Sin relleno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írculo: Sin relleno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írculo: Sin relleno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írculo: Sin relleno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írculo: Sin relleno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 descr="Luz brillante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19" name="Grupo 18" descr="Luz brillante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0" name="Círculo: Sin relleno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írculo: Sin relleno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írculo: Sin relleno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írculo: Sin relleno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írculo: Sin relleno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írculo: Sin relleno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írculo: Sin relleno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írculo: Sin relleno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írculo: Sin relleno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írculo: Sin relleno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írculo: Sin relleno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írculo: Sin relleno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írculo: Sin relleno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4" name="Círculo: Sin relleno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írculo: Sin relleno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írculo: Sin relleno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írculo: Sin relleno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írculo: Sin relleno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írculo: Sin relleno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írculo: Sin relleno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írculo: Sin relleno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9" name="Círculo: Sin relleno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írculo: Sin relleno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írculo: Sin relleno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upo 51" descr="Luz brillante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3" name="Grupo 52" descr="Luz brillante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Elipse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4" name="Grupo 53" descr="Luz brillante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Elipse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5" name="Grupo 54" descr="Luz brillante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6" name="Grupo 55" descr="Luz brillante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7" name="Grupo 56" descr="Luz brillante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8" name="Grupo 57" descr="Luz brillante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59" name="Grupo 58" descr="Luz brillante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0" name="Grupo 59" descr="Luz brillante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1" name="Grupo 60" descr="Luz brillante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2" name="Grupo 61" descr="Luz brillante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3" name="Grupo 62" descr="Luz brillante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grpSp>
          <p:nvGrpSpPr>
            <p:cNvPr id="64" name="Grupo 63" descr="Luz brillante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65" name="Círculo: Sin relleno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írculo: Sin relleno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</a:defRPr>
            </a:lvl1pPr>
          </a:lstStyle>
          <a:p>
            <a:pPr rtl="0"/>
            <a:r>
              <a:rPr lang="es-ES" noProof="0" dirty="0" smtClean="0"/>
              <a:t>Título de diapositiva</a:t>
            </a:r>
            <a:endParaRPr lang="es-ES" noProof="0" dirty="0"/>
          </a:p>
        </p:txBody>
      </p:sp>
      <p:sp>
        <p:nvSpPr>
          <p:cNvPr id="115" name="Marcador de posición de imagen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856087" y="2165684"/>
            <a:ext cx="3436364" cy="3436364"/>
          </a:xfrm>
          <a:ln w="635000" cap="rnd" cmpd="sng">
            <a:solidFill>
              <a:schemeClr val="tx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2" name="Marcador de posición de imagen 111">
            <a:extLst>
              <a:ext uri="{FF2B5EF4-FFF2-40B4-BE49-F238E27FC236}">
                <a16:creationId xmlns:a16="http://schemas.microsoft.com/office/drawing/2014/main" id="{E103B770-AEFD-44FF-BADF-AB68C428C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5428758" y="1953047"/>
            <a:ext cx="2487273" cy="2487273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  <p:sp>
        <p:nvSpPr>
          <p:cNvPr id="114" name="Marcador de posición de imagen 10">
            <a:extLst>
              <a:ext uri="{FF2B5EF4-FFF2-40B4-BE49-F238E27FC236}">
                <a16:creationId xmlns:a16="http://schemas.microsoft.com/office/drawing/2014/main" id="{FCBEE3C2-FE80-4EFB-9950-B294D64990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80000">
            <a:off x="9071555" y="1760798"/>
            <a:ext cx="2315650" cy="2813227"/>
          </a:xfrm>
          <a:solidFill>
            <a:schemeClr val="accent1"/>
          </a:solidFill>
          <a:ln w="635000" cap="rnd" cmpd="dbl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 noProof="0" dirty="0" smtClean="0"/>
              <a:t>Arrastre y coloque o inserte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5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E55CEE-7029-4EBB-BB73-2FC34893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43381" y="402268"/>
            <a:ext cx="7910243" cy="1681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 smtClean="0"/>
              <a:t>Título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7835D-5D88-495C-B1CF-AC59401B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60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8800" kern="1200" spc="-300"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>
            <a:extLst>
              <a:ext uri="{FF2B5EF4-FFF2-40B4-BE49-F238E27FC236}">
                <a16:creationId xmlns:a16="http://schemas.microsoft.com/office/drawing/2014/main" id="{7EB4D5D1-D162-4C1D-949B-C11DBFDEF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1507106" y="4490847"/>
            <a:ext cx="4812627" cy="896683"/>
          </a:xfrm>
        </p:spPr>
        <p:txBody>
          <a:bodyPr rtlCol="0"/>
          <a:lstStyle/>
          <a:p>
            <a:pPr algn="r" rtl="0"/>
            <a:endParaRPr lang="es-ES" dirty="0" smtClean="0"/>
          </a:p>
          <a:p>
            <a:pPr algn="r" rtl="0"/>
            <a:endParaRPr lang="es-ES" dirty="0"/>
          </a:p>
          <a:p>
            <a:pPr algn="r" rtl="0"/>
            <a:r>
              <a:rPr lang="es-ES" dirty="0" smtClean="0"/>
              <a:t>Universitat de Barcelona </a:t>
            </a:r>
          </a:p>
          <a:p>
            <a:pPr algn="r" rtl="0"/>
            <a:r>
              <a:rPr lang="es-ES" dirty="0" smtClean="0"/>
              <a:t>9 noviembre 1886</a:t>
            </a:r>
            <a:endParaRPr lang="es-ES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69841A3-D33B-4444-9C98-7F8FB141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301632" y="2709000"/>
            <a:ext cx="2956652" cy="1727875"/>
          </a:xfrm>
        </p:spPr>
        <p:txBody>
          <a:bodyPr rtlCol="0"/>
          <a:lstStyle/>
          <a:p>
            <a:pPr rtl="0"/>
            <a:r>
              <a:rPr lang="es-ES" dirty="0" smtClean="0"/>
              <a:t>Josefa </a:t>
            </a:r>
            <a:r>
              <a:rPr lang="es-ES" dirty="0" err="1" smtClean="0"/>
              <a:t>Marlés</a:t>
            </a:r>
            <a:r>
              <a:rPr lang="es-ES" dirty="0" smtClean="0"/>
              <a:t> </a:t>
            </a:r>
            <a:r>
              <a:rPr lang="es-ES" dirty="0" err="1" smtClean="0"/>
              <a:t>Pallàs</a:t>
            </a:r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1AD8B83-4B4D-415E-97B1-98F01A37B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356872" y="3454730"/>
            <a:ext cx="2792194" cy="146333"/>
          </a:xfrm>
          <a:prstGeom prst="line">
            <a:avLst/>
          </a:prstGeom>
          <a:ln w="762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 descr="Luz brillante">
            <a:extLst>
              <a:ext uri="{FF2B5EF4-FFF2-40B4-BE49-F238E27FC236}">
                <a16:creationId xmlns:a16="http://schemas.microsoft.com/office/drawing/2014/main" id="{9CC9142A-32B6-4E51-AE68-AB7CAAEC8416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558107" y="3360250"/>
            <a:ext cx="849790" cy="849790"/>
            <a:chOff x="5994457" y="3309752"/>
            <a:chExt cx="2933700" cy="29337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D9476952-B483-4C38-9848-6255E913A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F13FB53-37D9-4531-BA95-41EB6E8D8BB9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30" name="Grupo 29" descr="Luz brillante">
            <a:extLst>
              <a:ext uri="{FF2B5EF4-FFF2-40B4-BE49-F238E27FC236}">
                <a16:creationId xmlns:a16="http://schemas.microsoft.com/office/drawing/2014/main" id="{5D0D98E1-2523-49EE-A252-E4D76984B028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590" y="1821912"/>
            <a:ext cx="2003762" cy="2003762"/>
            <a:chOff x="5994457" y="3309752"/>
            <a:chExt cx="2933700" cy="293370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CD7F0F7-099D-4FDA-84D0-55FEC4F03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F55D2AF-BA8A-4F8E-9103-F892694868D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r="10357"/>
          <a:stretch>
            <a:fillRect/>
          </a:stretch>
        </p:blipFill>
        <p:spPr>
          <a:xfrm rot="-180000">
            <a:off x="7643016" y="1257065"/>
            <a:ext cx="3119116" cy="3789339"/>
          </a:xfrm>
        </p:spPr>
      </p:pic>
      <p:sp>
        <p:nvSpPr>
          <p:cNvPr id="5" name="CuadroTexto 4"/>
          <p:cNvSpPr txBox="1"/>
          <p:nvPr/>
        </p:nvSpPr>
        <p:spPr>
          <a:xfrm rot="21267800">
            <a:off x="8665668" y="6197600"/>
            <a:ext cx="290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Embrió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Viquipèdia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78006" y="1452580"/>
            <a:ext cx="4375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Dades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obtingudes</a:t>
            </a:r>
            <a:r>
              <a:rPr lang="es-ES" sz="2400" dirty="0" smtClean="0">
                <a:solidFill>
                  <a:schemeClr val="bg1"/>
                </a:solidFill>
              </a:rPr>
              <a:t> del Arxiu de la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Universitat de Barcelona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87ECA-EA15-4E4D-A5AA-42699AC1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Dades</a:t>
            </a:r>
            <a:r>
              <a:rPr lang="es-ES" dirty="0" smtClean="0"/>
              <a:t> </a:t>
            </a:r>
            <a:r>
              <a:rPr lang="es-ES" dirty="0" err="1" smtClean="0"/>
              <a:t>familiars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1470A3-2CBA-4208-891C-C35BA571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s-ES" sz="3200" noProof="1"/>
              <a:t>N</a:t>
            </a:r>
            <a:r>
              <a:rPr lang="es-ES" sz="3200" noProof="1" smtClean="0"/>
              <a:t>atural de Tarragona, neix el  dia 3 de noviembre del any 1870 . </a:t>
            </a:r>
          </a:p>
          <a:p>
            <a:pPr marL="0" indent="0" rtl="0">
              <a:buNone/>
            </a:pPr>
            <a:r>
              <a:rPr lang="es-ES" sz="3200" noProof="1" smtClean="0"/>
              <a:t>Passa a residir  a  Mataró  al  carrer  Caputxines, 52 </a:t>
            </a:r>
          </a:p>
          <a:p>
            <a:pPr marL="0" indent="0" rtl="0">
              <a:buNone/>
            </a:pPr>
            <a:r>
              <a:rPr lang="es-ES" sz="3200" noProof="1" smtClean="0"/>
              <a:t>Consta que era vídua</a:t>
            </a:r>
          </a:p>
          <a:p>
            <a:pPr marL="0" indent="0" rtl="0">
              <a:buNone/>
            </a:pPr>
            <a:endParaRPr lang="es-ES" sz="3200" noProof="1"/>
          </a:p>
          <a:p>
            <a:pPr marL="0" indent="0" rtl="0">
              <a:buNone/>
            </a:pPr>
            <a:endParaRPr lang="es-ES" sz="2400" noProof="1"/>
          </a:p>
        </p:txBody>
      </p:sp>
      <p:pic>
        <p:nvPicPr>
          <p:cNvPr id="6" name="Marcador de posición de imagen 5" descr="Alumnos mirando la pantalla">
            <a:extLst>
              <a:ext uri="{FF2B5EF4-FFF2-40B4-BE49-F238E27FC236}">
                <a16:creationId xmlns:a16="http://schemas.microsoft.com/office/drawing/2014/main" id="{58588E92-03BB-4324-8A87-3CAD7C92C8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80000">
            <a:off x="7163140" y="1710818"/>
            <a:ext cx="3436364" cy="3436364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351">
            <a:off x="6324889" y="902142"/>
            <a:ext cx="5137248" cy="50752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075572" y="6070600"/>
            <a:ext cx="445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s-ES" dirty="0" err="1" smtClean="0">
                <a:solidFill>
                  <a:schemeClr val="bg1"/>
                </a:solidFill>
              </a:rPr>
              <a:t>Actualment</a:t>
            </a:r>
            <a:r>
              <a:rPr lang="es-ES" dirty="0" smtClean="0">
                <a:solidFill>
                  <a:schemeClr val="bg1"/>
                </a:solidFill>
              </a:rPr>
              <a:t> consta </a:t>
            </a:r>
            <a:r>
              <a:rPr lang="es-ES" dirty="0" err="1" smtClean="0">
                <a:solidFill>
                  <a:schemeClr val="bg1"/>
                </a:solidFill>
              </a:rPr>
              <a:t>Camí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Caputxins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97050B1-ADF9-4EDA-B88B-308968DD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-16423" y="4020260"/>
            <a:ext cx="11993332" cy="2416374"/>
          </a:xfrm>
        </p:spPr>
        <p:txBody>
          <a:bodyPr rtlCol="0"/>
          <a:lstStyle/>
          <a:p>
            <a:pPr rtl="0"/>
            <a:r>
              <a:rPr lang="es-ES" sz="6600" dirty="0" smtClean="0"/>
              <a:t>Solicitud </a:t>
            </a:r>
            <a:r>
              <a:rPr lang="es-ES" sz="6600" dirty="0" err="1" smtClean="0"/>
              <a:t>pels</a:t>
            </a:r>
            <a:r>
              <a:rPr lang="es-ES" sz="6600" dirty="0" smtClean="0"/>
              <a:t>  </a:t>
            </a:r>
            <a:r>
              <a:rPr lang="es-ES" sz="6600" dirty="0" err="1" smtClean="0"/>
              <a:t>estudis</a:t>
            </a:r>
            <a:r>
              <a:rPr lang="es-ES" sz="6600" dirty="0" smtClean="0"/>
              <a:t>  llevadora</a:t>
            </a:r>
            <a:endParaRPr lang="es-ES" sz="6600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4" b="10884"/>
          <a:stretch>
            <a:fillRect/>
          </a:stretch>
        </p:blipFill>
        <p:spPr>
          <a:xfrm>
            <a:off x="381000" y="304800"/>
            <a:ext cx="6400800" cy="4606925"/>
          </a:xfrm>
        </p:spPr>
      </p:pic>
      <p:sp>
        <p:nvSpPr>
          <p:cNvPr id="4" name="CuadroTexto 3"/>
          <p:cNvSpPr txBox="1"/>
          <p:nvPr/>
        </p:nvSpPr>
        <p:spPr>
          <a:xfrm flipH="1">
            <a:off x="7437119" y="1803400"/>
            <a:ext cx="4754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9 de noviembre del 1893</a:t>
            </a:r>
          </a:p>
          <a:p>
            <a:r>
              <a:rPr lang="es-ES" sz="3200" dirty="0"/>
              <a:t>t</a:t>
            </a:r>
            <a:r>
              <a:rPr lang="es-ES" sz="3200" dirty="0" smtClean="0"/>
              <a:t>enia  23 anys.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0600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2EA78-A07D-4CD6-93DB-309F5427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6026039" y="3617915"/>
            <a:ext cx="5347784" cy="2416374"/>
          </a:xfrm>
        </p:spPr>
        <p:txBody>
          <a:bodyPr rtlCol="0"/>
          <a:lstStyle/>
          <a:p>
            <a:pPr rtl="0"/>
            <a:r>
              <a:rPr lang="es-ES" sz="6000" dirty="0" err="1" smtClean="0"/>
              <a:t>Part</a:t>
            </a:r>
            <a:r>
              <a:rPr lang="es-ES" sz="6000" dirty="0" smtClean="0"/>
              <a:t> del </a:t>
            </a:r>
            <a:r>
              <a:rPr lang="es-ES" sz="6000" dirty="0" err="1" smtClean="0"/>
              <a:t>seu</a:t>
            </a:r>
            <a:r>
              <a:rPr lang="es-ES" sz="6000" dirty="0" smtClean="0"/>
              <a:t> </a:t>
            </a:r>
            <a:r>
              <a:rPr lang="es-ES" sz="6000" dirty="0" err="1" smtClean="0"/>
              <a:t>expedient</a:t>
            </a:r>
            <a:r>
              <a:rPr lang="es-ES" sz="6000" dirty="0" smtClean="0"/>
              <a:t> </a:t>
            </a:r>
            <a:r>
              <a:rPr lang="es-ES" sz="6000" dirty="0" err="1" smtClean="0"/>
              <a:t>acadèmic</a:t>
            </a:r>
            <a:r>
              <a:rPr lang="es-ES" sz="6000" dirty="0" smtClean="0"/>
              <a:t> </a:t>
            </a:r>
            <a:endParaRPr lang="es-ES" sz="6000" dirty="0"/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r="3090"/>
          <a:stretch>
            <a:fillRect/>
          </a:stretch>
        </p:blipFill>
        <p:spPr/>
      </p:pic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12886"/>
          <a:stretch>
            <a:fillRect/>
          </a:stretch>
        </p:blipFill>
        <p:spPr/>
      </p:pic>
      <p:sp>
        <p:nvSpPr>
          <p:cNvPr id="3" name="CuadroTexto 2"/>
          <p:cNvSpPr txBox="1"/>
          <p:nvPr/>
        </p:nvSpPr>
        <p:spPr>
          <a:xfrm rot="20124302">
            <a:off x="10062741" y="3224167"/>
            <a:ext cx="12907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s-ES" sz="2000" dirty="0" smtClean="0">
                <a:solidFill>
                  <a:schemeClr val="bg1"/>
                </a:solidFill>
              </a:rPr>
              <a:t>Certificat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  19 -7-1910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3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2BD99-27AB-42F1-AF63-EDF7975E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800" dirty="0" err="1" smtClean="0"/>
              <a:t>Maletí</a:t>
            </a:r>
            <a:r>
              <a:rPr lang="es-ES" sz="4800" dirty="0" smtClean="0"/>
              <a:t>  </a:t>
            </a:r>
            <a:r>
              <a:rPr lang="es-ES" sz="4800" dirty="0" err="1" smtClean="0"/>
              <a:t>d’instrumental</a:t>
            </a:r>
            <a:r>
              <a:rPr lang="es-ES" sz="4800" dirty="0" smtClean="0"/>
              <a:t>  i roba de nadó 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739">
            <a:off x="957968" y="2272764"/>
            <a:ext cx="4082606" cy="30735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004">
            <a:off x="5728668" y="1247868"/>
            <a:ext cx="5255191" cy="37650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266">
            <a:off x="8863103" y="5489952"/>
            <a:ext cx="2024094" cy="6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2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 b="15276"/>
          <a:stretch>
            <a:fillRect/>
          </a:stretch>
        </p:blipFill>
        <p:spPr>
          <a:xfrm>
            <a:off x="542030" y="482600"/>
            <a:ext cx="7624070" cy="4284569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 rot="-180000">
            <a:off x="6021443" y="3579646"/>
            <a:ext cx="5347784" cy="2663762"/>
          </a:xfrm>
        </p:spPr>
        <p:txBody>
          <a:bodyPr/>
          <a:lstStyle/>
          <a:p>
            <a:r>
              <a:rPr lang="es-ES" sz="4000" dirty="0" smtClean="0"/>
              <a:t>El  primer tren  de la península  va ser el  Barcelona-Mataró inaugurar  l’any 1848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54000" y="5829300"/>
            <a:ext cx="5751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El convoy </a:t>
            </a:r>
            <a:r>
              <a:rPr lang="es-ES" sz="2400" dirty="0" err="1" smtClean="0"/>
              <a:t>abans</a:t>
            </a:r>
            <a:r>
              <a:rPr lang="es-ES" sz="2400" dirty="0" smtClean="0"/>
              <a:t> </a:t>
            </a:r>
            <a:r>
              <a:rPr lang="es-ES" sz="2400" dirty="0" err="1" smtClean="0"/>
              <a:t>d’entar</a:t>
            </a:r>
            <a:r>
              <a:rPr lang="es-ES" sz="2400" dirty="0" smtClean="0"/>
              <a:t> al túnel de </a:t>
            </a:r>
            <a:r>
              <a:rPr lang="es-ES" sz="2400" dirty="0" err="1" smtClean="0"/>
              <a:t>Mongat</a:t>
            </a:r>
            <a:r>
              <a:rPr lang="es-ES" sz="2400" dirty="0" smtClean="0"/>
              <a:t>. </a:t>
            </a:r>
          </a:p>
          <a:p>
            <a:r>
              <a:rPr lang="es-ES" sz="2400" dirty="0" smtClean="0"/>
              <a:t>(</a:t>
            </a:r>
            <a:r>
              <a:rPr lang="es-ES" sz="2400" dirty="0" err="1" smtClean="0"/>
              <a:t>Imatge</a:t>
            </a:r>
            <a:r>
              <a:rPr lang="es-ES" sz="2400" dirty="0" smtClean="0"/>
              <a:t>: </a:t>
            </a:r>
            <a:r>
              <a:rPr lang="es-ES" sz="2400" dirty="0" err="1" smtClean="0"/>
              <a:t>Enciclopédia</a:t>
            </a:r>
            <a:r>
              <a:rPr lang="es-ES" sz="2400" dirty="0" smtClean="0"/>
              <a:t> Monitor.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 rot="20878462">
            <a:off x="8239947" y="1803400"/>
            <a:ext cx="3951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La Josefa </a:t>
            </a:r>
            <a:r>
              <a:rPr lang="ca-ES" sz="2400" b="1" dirty="0" smtClean="0">
                <a:solidFill>
                  <a:schemeClr val="bg1"/>
                </a:solidFill>
              </a:rPr>
              <a:t>possiblement</a:t>
            </a:r>
          </a:p>
          <a:p>
            <a:r>
              <a:rPr lang="es-ES" sz="2400" b="1" dirty="0" smtClean="0">
                <a:solidFill>
                  <a:schemeClr val="bg1"/>
                </a:solidFill>
              </a:rPr>
              <a:t> va utilizar el tren  més d’una</a:t>
            </a:r>
          </a:p>
          <a:p>
            <a:r>
              <a:rPr lang="es-ES" sz="2400" b="1" dirty="0" smtClean="0">
                <a:solidFill>
                  <a:schemeClr val="bg1"/>
                </a:solidFill>
              </a:rPr>
              <a:t> vegada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5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" b="2108"/>
          <a:stretch>
            <a:fillRect/>
          </a:stretch>
        </p:blipFill>
        <p:spPr>
          <a:xfrm rot="21048410">
            <a:off x="324127" y="642637"/>
            <a:ext cx="8425549" cy="473498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err="1" smtClean="0"/>
              <a:t>Jardí</a:t>
            </a:r>
            <a:r>
              <a:rPr lang="es-ES" sz="6000" dirty="0" smtClean="0"/>
              <a:t>  de la Universitat de</a:t>
            </a:r>
            <a:br>
              <a:rPr lang="es-ES" sz="6000" dirty="0" smtClean="0"/>
            </a:br>
            <a:r>
              <a:rPr lang="es-ES" sz="6000" dirty="0" smtClean="0"/>
              <a:t>Barcelona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09673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603" b="14603"/>
          <a:stretch>
            <a:fillRect/>
          </a:stretch>
        </p:blipFill>
        <p:spPr>
          <a:xfrm>
            <a:off x="1862667" y="1020462"/>
            <a:ext cx="8568267" cy="48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5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Custom 2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939"/>
      </a:accent1>
      <a:accent2>
        <a:srgbClr val="665B3C"/>
      </a:accent2>
      <a:accent3>
        <a:srgbClr val="BB9B3F"/>
      </a:accent3>
      <a:accent4>
        <a:srgbClr val="E4D6AE"/>
      </a:accent4>
      <a:accent5>
        <a:srgbClr val="00B0F0"/>
      </a:accent5>
      <a:accent6>
        <a:srgbClr val="70AD47"/>
      </a:accent6>
      <a:hlink>
        <a:srgbClr val="BB9B3F"/>
      </a:hlink>
      <a:folHlink>
        <a:srgbClr val="BB9B3F"/>
      </a:folHlink>
    </a:clrScheme>
    <a:fontScheme name="Custom 277">
      <a:majorFont>
        <a:latin typeface="Bodoni M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762391_TF67055662.potx" id="{BB58CD40-ABE4-4520-BA08-D54C01A7A4D4}" vid="{C7083C32-A3FE-4DB6-8663-604BB915D77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A7420-961E-4184-9DBC-0592586FE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B65E6-33CD-4A91-B12E-F5B66565CB0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B4CE4EA-DC68-4573-BCFD-7762B974A8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Celebración de vida graduación</Template>
  <TotalTime>0</TotalTime>
  <Words>138</Words>
  <Application>Microsoft Office PowerPoint</Application>
  <PresentationFormat>Panorámica</PresentationFormat>
  <Paragraphs>32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Bodoni MT</vt:lpstr>
      <vt:lpstr>Calibri</vt:lpstr>
      <vt:lpstr>Corbel</vt:lpstr>
      <vt:lpstr>Tema de la oficina</vt:lpstr>
      <vt:lpstr>Josefa Marlés Pallàs </vt:lpstr>
      <vt:lpstr>Dades familiars</vt:lpstr>
      <vt:lpstr>Solicitud pels  estudis  llevadora</vt:lpstr>
      <vt:lpstr>Part del seu expedient acadèmic </vt:lpstr>
      <vt:lpstr>Maletí  d’instrumental  i roba de nadó </vt:lpstr>
      <vt:lpstr>El  primer tren  de la península  va ser el  Barcelona-Mataró inaugurar  l’any 1848</vt:lpstr>
      <vt:lpstr>Jardí  de la Universitat de Barcelona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2023-11-11T11:18:00Z</dcterms:created>
  <dcterms:modified xsi:type="dcterms:W3CDTF">2023-11-19T15:10:16Z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